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99" r:id="rId3"/>
    <p:sldId id="368" r:id="rId4"/>
    <p:sldId id="389" r:id="rId6"/>
    <p:sldId id="390" r:id="rId7"/>
    <p:sldId id="392" r:id="rId8"/>
    <p:sldId id="391" r:id="rId9"/>
    <p:sldId id="398" r:id="rId10"/>
    <p:sldId id="393" r:id="rId11"/>
    <p:sldId id="395" r:id="rId12"/>
    <p:sldId id="396" r:id="rId13"/>
    <p:sldId id="394" r:id="rId14"/>
    <p:sldId id="397" r:id="rId15"/>
    <p:sldId id="257" r:id="rId16"/>
    <p:sldId id="264" r:id="rId17"/>
    <p:sldId id="256" r:id="rId18"/>
    <p:sldId id="258" r:id="rId19"/>
    <p:sldId id="259" r:id="rId20"/>
    <p:sldId id="260" r:id="rId21"/>
    <p:sldId id="262" r:id="rId22"/>
    <p:sldId id="269" r:id="rId23"/>
    <p:sldId id="272" r:id="rId24"/>
    <p:sldId id="270" r:id="rId25"/>
    <p:sldId id="271" r:id="rId26"/>
    <p:sldId id="273" r:id="rId27"/>
    <p:sldId id="274" r:id="rId28"/>
    <p:sldId id="275" r:id="rId29"/>
    <p:sldId id="276" r:id="rId30"/>
    <p:sldId id="277" r:id="rId31"/>
    <p:sldId id="2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94" d="100"/>
          <a:sy n="94" d="100"/>
        </p:scale>
        <p:origin x="15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A24483-731B-4FC5-B073-1915DA01D296}"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B1688-5018-4E1B-A701-87BBE2A5484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72F06-F6ED-43C1-A86D-15B5F2AFDECD}"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72F06-F6ED-43C1-A86D-15B5F2AFDECD}"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72F06-F6ED-43C1-A86D-15B5F2AFDECD}"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72F06-F6ED-43C1-A86D-15B5F2AFDECD}"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72F06-F6ED-43C1-A86D-15B5F2AFDECD}"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72F06-F6ED-43C1-A86D-15B5F2AFDECD}"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ubtitle, Image, and Content">
    <p:spTree>
      <p:nvGrpSpPr>
        <p:cNvPr id="1" name=""/>
        <p:cNvGrpSpPr/>
        <p:nvPr/>
      </p:nvGrpSpPr>
      <p:grpSpPr>
        <a:xfrm>
          <a:off x="0" y="0"/>
          <a:ext cx="0" cy="0"/>
          <a:chOff x="0" y="0"/>
          <a:chExt cx="0" cy="0"/>
        </a:xfrm>
      </p:grpSpPr>
      <p:sp>
        <p:nvSpPr>
          <p:cNvPr id="11" name="Title 13"/>
          <p:cNvSpPr>
            <a:spLocks noGrp="1"/>
          </p:cNvSpPr>
          <p:nvPr>
            <p:ph type="title" hasCustomPrompt="1"/>
          </p:nvPr>
        </p:nvSpPr>
        <p:spPr>
          <a:xfrm>
            <a:off x="833175" y="528629"/>
            <a:ext cx="10542707" cy="479900"/>
          </a:xfrm>
        </p:spPr>
        <p:txBody>
          <a:bodyPr lIns="0" tIns="0" rIns="0" bIns="0" anchor="t">
            <a:noAutofit/>
          </a:bodyPr>
          <a:lstStyle>
            <a:lvl1pPr>
              <a:defRPr sz="3600" b="1">
                <a:solidFill>
                  <a:schemeClr val="accent5"/>
                </a:solidFill>
              </a:defRPr>
            </a:lvl1pPr>
          </a:lstStyle>
          <a:p>
            <a:r>
              <a:rPr lang="en-US" dirty="0"/>
              <a:t>Click to edit master title text</a:t>
            </a:r>
            <a:br>
              <a:rPr lang="en-US" dirty="0"/>
            </a:br>
            <a:endParaRPr lang="en-US" dirty="0"/>
          </a:p>
        </p:txBody>
      </p:sp>
      <p:sp>
        <p:nvSpPr>
          <p:cNvPr id="23" name="Text Placeholder 11"/>
          <p:cNvSpPr>
            <a:spLocks noGrp="1"/>
          </p:cNvSpPr>
          <p:nvPr>
            <p:ph type="body" sz="quarter" idx="19" hasCustomPrompt="1"/>
          </p:nvPr>
        </p:nvSpPr>
        <p:spPr>
          <a:xfrm>
            <a:off x="833176" y="1018950"/>
            <a:ext cx="10542706" cy="479900"/>
          </a:xfrm>
        </p:spPr>
        <p:txBody>
          <a:bodyPr lIns="0" tIns="0" rIns="0" bIns="0">
            <a:noAutofit/>
          </a:bodyPr>
          <a:lstStyle>
            <a:lvl1pPr marL="0" indent="0">
              <a:buNone/>
              <a:defRPr sz="2800" b="1">
                <a:solidFill>
                  <a:schemeClr val="accent6"/>
                </a:solidFill>
              </a:defRPr>
            </a:lvl1pPr>
          </a:lstStyle>
          <a:p>
            <a:pPr lvl="0"/>
            <a:r>
              <a:rPr lang="en-US" dirty="0"/>
              <a:t>Click to edit master title text</a:t>
            </a:r>
            <a:endParaRPr lang="en-US" dirty="0"/>
          </a:p>
        </p:txBody>
      </p:sp>
      <p:sp>
        <p:nvSpPr>
          <p:cNvPr id="3" name="Picture Placeholder 2"/>
          <p:cNvSpPr>
            <a:spLocks noGrp="1"/>
          </p:cNvSpPr>
          <p:nvPr>
            <p:ph type="pic" sz="quarter" idx="20" hasCustomPrompt="1"/>
          </p:nvPr>
        </p:nvSpPr>
        <p:spPr>
          <a:xfrm>
            <a:off x="833175" y="1963738"/>
            <a:ext cx="7320225" cy="4217987"/>
          </a:xfrm>
          <a:solidFill>
            <a:schemeClr val="accent1"/>
          </a:solidFill>
        </p:spPr>
        <p:txBody>
          <a:bodyPr anchor="ctr">
            <a:normAutofit/>
          </a:bodyPr>
          <a:lstStyle>
            <a:lvl1pPr algn="ctr">
              <a:defRPr sz="1600"/>
            </a:lvl1pPr>
          </a:lstStyle>
          <a:p>
            <a:r>
              <a:rPr lang="en-US" dirty="0"/>
              <a:t>Click to insert image here</a:t>
            </a:r>
            <a:endParaRPr lang="en-US" dirty="0"/>
          </a:p>
        </p:txBody>
      </p:sp>
      <p:sp>
        <p:nvSpPr>
          <p:cNvPr id="12" name="Text Placeholder 11"/>
          <p:cNvSpPr>
            <a:spLocks noGrp="1"/>
          </p:cNvSpPr>
          <p:nvPr>
            <p:ph type="body" sz="quarter" idx="14" hasCustomPrompt="1"/>
          </p:nvPr>
        </p:nvSpPr>
        <p:spPr>
          <a:xfrm>
            <a:off x="8960220" y="3888618"/>
            <a:ext cx="2389094" cy="479900"/>
          </a:xfrm>
        </p:spPr>
        <p:txBody>
          <a:bodyPr lIns="0" tIns="0" rIns="0" bIns="0">
            <a:noAutofit/>
          </a:bodyPr>
          <a:lstStyle>
            <a:lvl1pPr marL="0" indent="0">
              <a:buNone/>
              <a:defRPr sz="1600" b="1">
                <a:solidFill>
                  <a:schemeClr val="accent5"/>
                </a:solidFill>
              </a:defRPr>
            </a:lvl1pPr>
          </a:lstStyle>
          <a:p>
            <a:pPr lvl="0"/>
            <a:r>
              <a:rPr lang="en-US" dirty="0"/>
              <a:t>Click to edit master text style</a:t>
            </a:r>
            <a:endParaRPr lang="en-US" dirty="0"/>
          </a:p>
        </p:txBody>
      </p:sp>
      <p:sp>
        <p:nvSpPr>
          <p:cNvPr id="18" name="Text Placeholder 11"/>
          <p:cNvSpPr>
            <a:spLocks noGrp="1"/>
          </p:cNvSpPr>
          <p:nvPr>
            <p:ph type="body" sz="quarter" idx="18" hasCustomPrompt="1"/>
          </p:nvPr>
        </p:nvSpPr>
        <p:spPr>
          <a:xfrm>
            <a:off x="8960220" y="5322378"/>
            <a:ext cx="2389094" cy="859760"/>
          </a:xfrm>
        </p:spPr>
        <p:txBody>
          <a:bodyPr lIns="0" tIns="0" rIns="0" bIns="0">
            <a:noAutofit/>
          </a:bodyPr>
          <a:lstStyle>
            <a:lvl1pPr marL="0" indent="0">
              <a:buNone/>
              <a:defRPr sz="1600">
                <a:solidFill>
                  <a:schemeClr val="accent5"/>
                </a:solidFill>
              </a:defRPr>
            </a:lvl1pPr>
          </a:lstStyle>
          <a:p>
            <a:pPr lvl="0"/>
            <a:r>
              <a:rPr lang="en-US" dirty="0"/>
              <a:t>Click to edit master text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3 column">
    <p:spTree>
      <p:nvGrpSpPr>
        <p:cNvPr id="1" name=""/>
        <p:cNvGrpSpPr/>
        <p:nvPr/>
      </p:nvGrpSpPr>
      <p:grpSpPr>
        <a:xfrm>
          <a:off x="0" y="0"/>
          <a:ext cx="0" cy="0"/>
          <a:chOff x="0" y="0"/>
          <a:chExt cx="0" cy="0"/>
        </a:xfrm>
      </p:grpSpPr>
      <p:sp>
        <p:nvSpPr>
          <p:cNvPr id="36" name="Title 13"/>
          <p:cNvSpPr>
            <a:spLocks noGrp="1"/>
          </p:cNvSpPr>
          <p:nvPr>
            <p:ph type="title" hasCustomPrompt="1"/>
          </p:nvPr>
        </p:nvSpPr>
        <p:spPr>
          <a:xfrm>
            <a:off x="838199" y="566928"/>
            <a:ext cx="10537683" cy="873436"/>
          </a:xfrm>
        </p:spPr>
        <p:txBody>
          <a:bodyPr lIns="0" tIns="0" rIns="0" bIns="0" anchor="t">
            <a:noAutofit/>
          </a:bodyPr>
          <a:lstStyle>
            <a:lvl1pPr>
              <a:defRPr sz="2800" b="1">
                <a:solidFill>
                  <a:schemeClr val="accent5"/>
                </a:solidFill>
              </a:defRPr>
            </a:lvl1pPr>
          </a:lstStyle>
          <a:p>
            <a:r>
              <a:rPr lang="en-US" dirty="0"/>
              <a:t>Click to edit master title style</a:t>
            </a:r>
            <a:endParaRPr lang="en-US" dirty="0"/>
          </a:p>
        </p:txBody>
      </p:sp>
      <p:sp>
        <p:nvSpPr>
          <p:cNvPr id="3" name="Picture Placeholder 2"/>
          <p:cNvSpPr>
            <a:spLocks noGrp="1"/>
          </p:cNvSpPr>
          <p:nvPr>
            <p:ph type="pic" sz="quarter" idx="31" hasCustomPrompt="1"/>
          </p:nvPr>
        </p:nvSpPr>
        <p:spPr>
          <a:xfrm>
            <a:off x="838200" y="2540000"/>
            <a:ext cx="3043238" cy="2711450"/>
          </a:xfrm>
          <a:solidFill>
            <a:schemeClr val="accent1"/>
          </a:solidFill>
        </p:spPr>
        <p:txBody>
          <a:bodyPr anchor="ctr">
            <a:normAutofit/>
          </a:bodyPr>
          <a:lstStyle>
            <a:lvl1pPr algn="ctr">
              <a:defRPr sz="1800"/>
            </a:lvl1pPr>
          </a:lstStyle>
          <a:p>
            <a:r>
              <a:rPr lang="en-US" dirty="0"/>
              <a:t>Click to insert image</a:t>
            </a:r>
            <a:endParaRPr lang="en-US" dirty="0"/>
          </a:p>
        </p:txBody>
      </p:sp>
      <p:sp>
        <p:nvSpPr>
          <p:cNvPr id="19" name="Text Placeholder 9"/>
          <p:cNvSpPr>
            <a:spLocks noGrp="1"/>
          </p:cNvSpPr>
          <p:nvPr>
            <p:ph type="body" sz="quarter" idx="30" hasCustomPrompt="1"/>
          </p:nvPr>
        </p:nvSpPr>
        <p:spPr>
          <a:xfrm>
            <a:off x="838197" y="4634096"/>
            <a:ext cx="3042684" cy="617685"/>
          </a:xfrm>
          <a:solidFill>
            <a:schemeClr val="accent4">
              <a:alpha val="90000"/>
            </a:schemeClr>
          </a:solidFill>
        </p:spPr>
        <p:txBody>
          <a:bodyPr lIns="91440" tIns="91440" anchor="ctr" anchorCtr="0">
            <a:normAutofit/>
          </a:bodyPr>
          <a:lstStyle>
            <a:lvl1pPr marL="0" indent="0" algn="ctr">
              <a:lnSpc>
                <a:spcPct val="60000"/>
              </a:lnSpc>
              <a:buNone/>
              <a:defRPr sz="1600" b="0" i="0">
                <a:solidFill>
                  <a:schemeClr val="bg1"/>
                </a:solidFill>
                <a:latin typeface="+mn-lt"/>
                <a:cs typeface="Arial" panose="020B0604020202020204" pitchFamily="34" charset="0"/>
              </a:defRPr>
            </a:lvl1pPr>
          </a:lstStyle>
          <a:p>
            <a:pPr lvl="0"/>
            <a:r>
              <a:rPr lang="en-US" dirty="0"/>
              <a:t>Click to edit master text style</a:t>
            </a:r>
            <a:endParaRPr lang="en-US" dirty="0"/>
          </a:p>
        </p:txBody>
      </p:sp>
      <p:sp>
        <p:nvSpPr>
          <p:cNvPr id="12" name="Picture Placeholder 2"/>
          <p:cNvSpPr>
            <a:spLocks noGrp="1"/>
          </p:cNvSpPr>
          <p:nvPr>
            <p:ph type="pic" sz="quarter" idx="32" hasCustomPrompt="1"/>
          </p:nvPr>
        </p:nvSpPr>
        <p:spPr>
          <a:xfrm>
            <a:off x="4600994" y="2540000"/>
            <a:ext cx="3043238" cy="2711450"/>
          </a:xfrm>
          <a:solidFill>
            <a:schemeClr val="accent1"/>
          </a:solidFill>
        </p:spPr>
        <p:txBody>
          <a:bodyPr anchor="ctr">
            <a:normAutofit/>
          </a:bodyPr>
          <a:lstStyle>
            <a:lvl1pPr algn="ctr">
              <a:defRPr sz="1800"/>
            </a:lvl1pPr>
          </a:lstStyle>
          <a:p>
            <a:r>
              <a:rPr lang="en-US" dirty="0"/>
              <a:t>Click to insert image</a:t>
            </a:r>
            <a:endParaRPr lang="en-US" dirty="0"/>
          </a:p>
        </p:txBody>
      </p:sp>
      <p:sp>
        <p:nvSpPr>
          <p:cNvPr id="16" name="Text Placeholder 9"/>
          <p:cNvSpPr>
            <a:spLocks noGrp="1"/>
          </p:cNvSpPr>
          <p:nvPr>
            <p:ph type="body" sz="quarter" idx="29" hasCustomPrompt="1"/>
          </p:nvPr>
        </p:nvSpPr>
        <p:spPr>
          <a:xfrm>
            <a:off x="4601548" y="4634097"/>
            <a:ext cx="3042684" cy="617685"/>
          </a:xfrm>
          <a:solidFill>
            <a:schemeClr val="accent2">
              <a:alpha val="90000"/>
            </a:schemeClr>
          </a:solidFill>
        </p:spPr>
        <p:txBody>
          <a:bodyPr lIns="91440" tIns="91440" anchor="ctr" anchorCtr="0">
            <a:normAutofit/>
          </a:bodyPr>
          <a:lstStyle>
            <a:lvl1pPr marL="0" indent="0" algn="ctr">
              <a:lnSpc>
                <a:spcPct val="60000"/>
              </a:lnSpc>
              <a:buNone/>
              <a:defRPr sz="1600" b="0" i="0">
                <a:solidFill>
                  <a:schemeClr val="bg1"/>
                </a:solidFill>
                <a:latin typeface="+mn-lt"/>
                <a:cs typeface="Arial" panose="020B0604020202020204" pitchFamily="34" charset="0"/>
              </a:defRPr>
            </a:lvl1pPr>
          </a:lstStyle>
          <a:p>
            <a:pPr lvl="0"/>
            <a:r>
              <a:rPr lang="en-US" dirty="0"/>
              <a:t>Click to edit master text style</a:t>
            </a:r>
            <a:endParaRPr lang="en-US" dirty="0"/>
          </a:p>
        </p:txBody>
      </p:sp>
      <p:sp>
        <p:nvSpPr>
          <p:cNvPr id="13" name="Picture Placeholder 2"/>
          <p:cNvSpPr>
            <a:spLocks noGrp="1"/>
          </p:cNvSpPr>
          <p:nvPr>
            <p:ph type="pic" sz="quarter" idx="33" hasCustomPrompt="1"/>
          </p:nvPr>
        </p:nvSpPr>
        <p:spPr>
          <a:xfrm>
            <a:off x="8310557" y="2540000"/>
            <a:ext cx="3043238" cy="2711450"/>
          </a:xfrm>
          <a:solidFill>
            <a:schemeClr val="accent1"/>
          </a:solidFill>
        </p:spPr>
        <p:txBody>
          <a:bodyPr anchor="ctr">
            <a:normAutofit/>
          </a:bodyPr>
          <a:lstStyle>
            <a:lvl1pPr algn="ctr">
              <a:defRPr sz="1800"/>
            </a:lvl1pPr>
          </a:lstStyle>
          <a:p>
            <a:r>
              <a:rPr lang="en-US" dirty="0"/>
              <a:t>Click to insert image</a:t>
            </a:r>
            <a:endParaRPr lang="en-US" dirty="0"/>
          </a:p>
        </p:txBody>
      </p:sp>
      <p:sp>
        <p:nvSpPr>
          <p:cNvPr id="15" name="Text Placeholder 9"/>
          <p:cNvSpPr>
            <a:spLocks noGrp="1"/>
          </p:cNvSpPr>
          <p:nvPr>
            <p:ph type="body" sz="quarter" idx="10" hasCustomPrompt="1"/>
          </p:nvPr>
        </p:nvSpPr>
        <p:spPr>
          <a:xfrm>
            <a:off x="8311111" y="4636714"/>
            <a:ext cx="3042684" cy="617685"/>
          </a:xfrm>
          <a:solidFill>
            <a:schemeClr val="accent3">
              <a:alpha val="90000"/>
            </a:schemeClr>
          </a:solidFill>
        </p:spPr>
        <p:txBody>
          <a:bodyPr lIns="91440" tIns="91440" anchor="ctr" anchorCtr="0">
            <a:normAutofit/>
          </a:bodyPr>
          <a:lstStyle>
            <a:lvl1pPr marL="0" indent="0" algn="ctr">
              <a:lnSpc>
                <a:spcPct val="60000"/>
              </a:lnSpc>
              <a:buNone/>
              <a:defRPr sz="1600" b="0" i="0">
                <a:solidFill>
                  <a:schemeClr val="bg1"/>
                </a:solidFill>
                <a:latin typeface="+mn-lt"/>
                <a:cs typeface="Arial" panose="020B0604020202020204" pitchFamily="34" charset="0"/>
              </a:defRPr>
            </a:lvl1pPr>
          </a:lstStyle>
          <a:p>
            <a:pPr lvl="0"/>
            <a:r>
              <a:rPr lang="en-US" dirty="0"/>
              <a:t>Click to edit master text style</a:t>
            </a:r>
            <a:endParaRPr lang="en-US" dirty="0"/>
          </a:p>
        </p:txBody>
      </p:sp>
      <p:sp>
        <p:nvSpPr>
          <p:cNvPr id="17" name="Slide Number Placeholder 16"/>
          <p:cNvSpPr>
            <a:spLocks noGrp="1"/>
          </p:cNvSpPr>
          <p:nvPr>
            <p:ph type="sldNum" sz="quarter" idx="17"/>
          </p:nvPr>
        </p:nvSpPr>
        <p:spPr/>
        <p:txBody>
          <a:bodyPr/>
          <a:lstStyle>
            <a:lvl1pPr>
              <a:defRPr sz="1200"/>
            </a:lvl1pPr>
          </a:lstStyle>
          <a:p>
            <a:fld id="{A52BEA90-E6BE-45F4-8D5D-C2E01FE3DBCB}"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3 Content Horizont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566928"/>
            <a:ext cx="10537683" cy="862621"/>
          </a:xfrm>
        </p:spPr>
        <p:txBody>
          <a:bodyPr lIns="0" tIns="0" anchor="t">
            <a:normAutofit/>
          </a:bodyPr>
          <a:lstStyle>
            <a:lvl1pPr>
              <a:defRPr sz="2800" b="1">
                <a:solidFill>
                  <a:schemeClr val="accent5"/>
                </a:solidFill>
              </a:defRPr>
            </a:lvl1pPr>
          </a:lstStyle>
          <a:p>
            <a:r>
              <a:rPr lang="en-US" dirty="0"/>
              <a:t>Click to edit master title style</a:t>
            </a:r>
            <a:endParaRPr lang="en-US" dirty="0"/>
          </a:p>
        </p:txBody>
      </p:sp>
      <p:sp>
        <p:nvSpPr>
          <p:cNvPr id="4" name="Picture Placeholder 3"/>
          <p:cNvSpPr>
            <a:spLocks noGrp="1"/>
          </p:cNvSpPr>
          <p:nvPr>
            <p:ph type="pic" sz="quarter" idx="32" hasCustomPrompt="1"/>
          </p:nvPr>
        </p:nvSpPr>
        <p:spPr>
          <a:xfrm>
            <a:off x="2895600" y="2022680"/>
            <a:ext cx="3200400" cy="1225296"/>
          </a:xfrm>
          <a:solidFill>
            <a:schemeClr val="accent1"/>
          </a:solidFill>
          <a:ln w="12700">
            <a:solidFill>
              <a:schemeClr val="accent5"/>
            </a:solidFill>
          </a:ln>
        </p:spPr>
        <p:txBody>
          <a:bodyPr anchor="ctr">
            <a:normAutofit/>
          </a:bodyPr>
          <a:lstStyle>
            <a:lvl1pPr algn="ctr">
              <a:defRPr sz="1600"/>
            </a:lvl1pPr>
          </a:lstStyle>
          <a:p>
            <a:r>
              <a:rPr lang="en-US" dirty="0"/>
              <a:t>Click to insert image</a:t>
            </a:r>
            <a:endParaRPr lang="en-US" dirty="0"/>
          </a:p>
        </p:txBody>
      </p:sp>
      <p:sp>
        <p:nvSpPr>
          <p:cNvPr id="13" name="Text Placeholder 5"/>
          <p:cNvSpPr>
            <a:spLocks noGrp="1"/>
          </p:cNvSpPr>
          <p:nvPr>
            <p:ph type="body" sz="quarter" idx="35" hasCustomPrompt="1"/>
          </p:nvPr>
        </p:nvSpPr>
        <p:spPr>
          <a:xfrm>
            <a:off x="6107040" y="2022680"/>
            <a:ext cx="3200400" cy="1225296"/>
          </a:xfrm>
          <a:solidFill>
            <a:schemeClr val="accent5"/>
          </a:solidFill>
          <a:ln w="25400">
            <a:solidFill>
              <a:schemeClr val="accent5"/>
            </a:solidFill>
          </a:ln>
        </p:spPr>
        <p:txBody>
          <a:bodyPr lIns="438912" rIns="438912" anchor="ctr">
            <a:normAutofit/>
          </a:bodyPr>
          <a:lstStyle>
            <a:lvl1pPr marL="0" indent="0">
              <a:buFontTx/>
              <a:buNone/>
              <a:defRPr sz="1600">
                <a:solidFill>
                  <a:schemeClr val="bg1"/>
                </a:solidFill>
              </a:defRPr>
            </a:lvl1pPr>
          </a:lstStyle>
          <a:p>
            <a:r>
              <a:rPr lang="en-US" dirty="0">
                <a:solidFill>
                  <a:schemeClr val="bg1"/>
                </a:solidFill>
              </a:rPr>
              <a:t>Click to edit master text style</a:t>
            </a:r>
            <a:endParaRPr lang="en-US" dirty="0">
              <a:solidFill>
                <a:schemeClr val="bg1"/>
              </a:solidFill>
            </a:endParaRPr>
          </a:p>
        </p:txBody>
      </p:sp>
      <p:sp>
        <p:nvSpPr>
          <p:cNvPr id="15" name="Picture Placeholder 3"/>
          <p:cNvSpPr>
            <a:spLocks noGrp="1"/>
          </p:cNvSpPr>
          <p:nvPr>
            <p:ph type="pic" sz="quarter" idx="33" hasCustomPrompt="1"/>
          </p:nvPr>
        </p:nvSpPr>
        <p:spPr>
          <a:xfrm>
            <a:off x="2895600" y="3470340"/>
            <a:ext cx="3200400" cy="1225296"/>
          </a:xfrm>
          <a:solidFill>
            <a:schemeClr val="accent1"/>
          </a:solidFill>
          <a:ln w="12700">
            <a:solidFill>
              <a:schemeClr val="accent5"/>
            </a:solidFill>
          </a:ln>
        </p:spPr>
        <p:txBody>
          <a:bodyPr anchor="ctr">
            <a:normAutofit/>
          </a:bodyPr>
          <a:lstStyle>
            <a:lvl1pPr algn="ctr">
              <a:defRPr sz="1600"/>
            </a:lvl1pPr>
          </a:lstStyle>
          <a:p>
            <a:r>
              <a:rPr lang="en-US" dirty="0"/>
              <a:t>Click to insert image</a:t>
            </a:r>
            <a:endParaRPr lang="en-US" dirty="0"/>
          </a:p>
        </p:txBody>
      </p:sp>
      <p:sp>
        <p:nvSpPr>
          <p:cNvPr id="30" name="Text Placeholder 5"/>
          <p:cNvSpPr>
            <a:spLocks noGrp="1"/>
          </p:cNvSpPr>
          <p:nvPr>
            <p:ph type="body" sz="quarter" idx="22" hasCustomPrompt="1"/>
          </p:nvPr>
        </p:nvSpPr>
        <p:spPr>
          <a:xfrm>
            <a:off x="6096000" y="3470340"/>
            <a:ext cx="3200400" cy="1225296"/>
          </a:xfrm>
          <a:solidFill>
            <a:schemeClr val="accent5"/>
          </a:solidFill>
          <a:ln w="25400">
            <a:solidFill>
              <a:schemeClr val="accent5"/>
            </a:solidFill>
          </a:ln>
        </p:spPr>
        <p:txBody>
          <a:bodyPr lIns="438912" rIns="438912" anchor="ctr">
            <a:normAutofit/>
          </a:bodyPr>
          <a:lstStyle>
            <a:lvl1pPr marL="0" indent="0">
              <a:buFontTx/>
              <a:buNone/>
              <a:defRPr sz="1600">
                <a:solidFill>
                  <a:schemeClr val="bg1"/>
                </a:solidFill>
              </a:defRPr>
            </a:lvl1pPr>
          </a:lstStyle>
          <a:p>
            <a:r>
              <a:rPr lang="en-US" dirty="0">
                <a:solidFill>
                  <a:schemeClr val="bg1"/>
                </a:solidFill>
              </a:rPr>
              <a:t>Click to edit master text style</a:t>
            </a:r>
            <a:endParaRPr lang="en-US" dirty="0">
              <a:solidFill>
                <a:schemeClr val="bg1"/>
              </a:solidFill>
            </a:endParaRPr>
          </a:p>
        </p:txBody>
      </p:sp>
      <p:sp>
        <p:nvSpPr>
          <p:cNvPr id="16" name="Picture Placeholder 3"/>
          <p:cNvSpPr>
            <a:spLocks noGrp="1"/>
          </p:cNvSpPr>
          <p:nvPr>
            <p:ph type="pic" sz="quarter" idx="34" hasCustomPrompt="1"/>
          </p:nvPr>
        </p:nvSpPr>
        <p:spPr>
          <a:xfrm>
            <a:off x="2895600" y="4922214"/>
            <a:ext cx="3200400" cy="1225296"/>
          </a:xfrm>
          <a:solidFill>
            <a:schemeClr val="accent1"/>
          </a:solidFill>
          <a:ln w="12700">
            <a:solidFill>
              <a:schemeClr val="accent5"/>
            </a:solidFill>
          </a:ln>
        </p:spPr>
        <p:txBody>
          <a:bodyPr anchor="ctr">
            <a:normAutofit/>
          </a:bodyPr>
          <a:lstStyle>
            <a:lvl1pPr algn="ctr">
              <a:defRPr sz="1600"/>
            </a:lvl1pPr>
          </a:lstStyle>
          <a:p>
            <a:r>
              <a:rPr lang="en-US" dirty="0"/>
              <a:t>Click to insert image</a:t>
            </a:r>
            <a:endParaRPr lang="en-US" dirty="0"/>
          </a:p>
        </p:txBody>
      </p:sp>
      <p:sp>
        <p:nvSpPr>
          <p:cNvPr id="14" name="Text Placeholder 5"/>
          <p:cNvSpPr>
            <a:spLocks noGrp="1"/>
          </p:cNvSpPr>
          <p:nvPr>
            <p:ph type="body" sz="quarter" idx="36" hasCustomPrompt="1"/>
          </p:nvPr>
        </p:nvSpPr>
        <p:spPr>
          <a:xfrm>
            <a:off x="6096000" y="4922214"/>
            <a:ext cx="3200400" cy="1225296"/>
          </a:xfrm>
          <a:solidFill>
            <a:schemeClr val="accent5"/>
          </a:solidFill>
          <a:ln w="25400">
            <a:solidFill>
              <a:schemeClr val="accent5"/>
            </a:solidFill>
          </a:ln>
        </p:spPr>
        <p:txBody>
          <a:bodyPr lIns="438912" rIns="438912" anchor="ctr">
            <a:normAutofit/>
          </a:bodyPr>
          <a:lstStyle>
            <a:lvl1pPr marL="0" indent="0">
              <a:buFontTx/>
              <a:buNone/>
              <a:defRPr sz="1600">
                <a:solidFill>
                  <a:schemeClr val="bg1"/>
                </a:solidFill>
              </a:defRPr>
            </a:lvl1pPr>
          </a:lstStyle>
          <a:p>
            <a:r>
              <a:rPr lang="en-US" dirty="0">
                <a:solidFill>
                  <a:schemeClr val="bg1"/>
                </a:solidFill>
              </a:rPr>
              <a:t>Click to edit master text style</a:t>
            </a:r>
            <a:endParaRPr lang="en-US" dirty="0">
              <a:solidFill>
                <a:schemeClr val="bg1"/>
              </a:solidFill>
            </a:endParaRPr>
          </a:p>
        </p:txBody>
      </p:sp>
      <p:sp>
        <p:nvSpPr>
          <p:cNvPr id="17" name="Slide Number Placeholder 16"/>
          <p:cNvSpPr>
            <a:spLocks noGrp="1"/>
          </p:cNvSpPr>
          <p:nvPr>
            <p:ph type="sldNum" sz="quarter" idx="17"/>
          </p:nvPr>
        </p:nvSpPr>
        <p:spPr/>
        <p:txBody>
          <a:bodyPr/>
          <a:lstStyle>
            <a:lvl1pPr>
              <a:defRPr sz="1200"/>
            </a:lvl1pPr>
          </a:lstStyle>
          <a:p>
            <a:fld id="{A52BEA90-E6BE-45F4-8D5D-C2E01FE3DBCB}"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ubtitle, full-bleed Image, and Content">
    <p:spTree>
      <p:nvGrpSpPr>
        <p:cNvPr id="1" name=""/>
        <p:cNvGrpSpPr/>
        <p:nvPr/>
      </p:nvGrpSpPr>
      <p:grpSpPr>
        <a:xfrm>
          <a:off x="0" y="0"/>
          <a:ext cx="0" cy="0"/>
          <a:chOff x="0" y="0"/>
          <a:chExt cx="0" cy="0"/>
        </a:xfrm>
      </p:grpSpPr>
      <p:sp>
        <p:nvSpPr>
          <p:cNvPr id="26" name="Title 13"/>
          <p:cNvSpPr>
            <a:spLocks noGrp="1"/>
          </p:cNvSpPr>
          <p:nvPr>
            <p:ph type="title" hasCustomPrompt="1"/>
          </p:nvPr>
        </p:nvSpPr>
        <p:spPr>
          <a:xfrm>
            <a:off x="833175" y="528629"/>
            <a:ext cx="10540405" cy="479900"/>
          </a:xfrm>
        </p:spPr>
        <p:txBody>
          <a:bodyPr lIns="0" tIns="0" rIns="0" bIns="0" anchor="t">
            <a:noAutofit/>
          </a:bodyPr>
          <a:lstStyle>
            <a:lvl1pPr>
              <a:defRPr sz="3600" b="1">
                <a:solidFill>
                  <a:schemeClr val="accent5"/>
                </a:solidFill>
              </a:defRPr>
            </a:lvl1pPr>
          </a:lstStyle>
          <a:p>
            <a:r>
              <a:rPr lang="en-US" dirty="0"/>
              <a:t>Click to edit master title text</a:t>
            </a:r>
            <a:br>
              <a:rPr lang="en-US" dirty="0"/>
            </a:br>
            <a:endParaRPr lang="en-US" dirty="0"/>
          </a:p>
        </p:txBody>
      </p:sp>
      <p:sp>
        <p:nvSpPr>
          <p:cNvPr id="27" name="Text Placeholder 11"/>
          <p:cNvSpPr>
            <a:spLocks noGrp="1"/>
          </p:cNvSpPr>
          <p:nvPr>
            <p:ph type="body" sz="quarter" idx="21" hasCustomPrompt="1"/>
          </p:nvPr>
        </p:nvSpPr>
        <p:spPr>
          <a:xfrm>
            <a:off x="833176" y="1018950"/>
            <a:ext cx="10540404" cy="479900"/>
          </a:xfrm>
        </p:spPr>
        <p:txBody>
          <a:bodyPr lIns="0" tIns="0" rIns="0" bIns="0">
            <a:noAutofit/>
          </a:bodyPr>
          <a:lstStyle>
            <a:lvl1pPr marL="0" indent="0">
              <a:buNone/>
              <a:defRPr sz="2800" b="1">
                <a:solidFill>
                  <a:schemeClr val="accent6"/>
                </a:solidFill>
              </a:defRPr>
            </a:lvl1pPr>
          </a:lstStyle>
          <a:p>
            <a:pPr lvl="0"/>
            <a:r>
              <a:rPr lang="en-US" dirty="0"/>
              <a:t>Click to edit master title text</a:t>
            </a:r>
            <a:endParaRPr lang="en-US" dirty="0"/>
          </a:p>
        </p:txBody>
      </p:sp>
      <p:sp>
        <p:nvSpPr>
          <p:cNvPr id="3" name="Picture Placeholder 2"/>
          <p:cNvSpPr>
            <a:spLocks noGrp="1"/>
          </p:cNvSpPr>
          <p:nvPr>
            <p:ph type="pic" sz="quarter" idx="22" hasCustomPrompt="1"/>
          </p:nvPr>
        </p:nvSpPr>
        <p:spPr>
          <a:xfrm>
            <a:off x="-1" y="2066536"/>
            <a:ext cx="12188951" cy="4800602"/>
          </a:xfrm>
          <a:solidFill>
            <a:schemeClr val="accent1"/>
          </a:solidFill>
        </p:spPr>
        <p:txBody>
          <a:bodyPr anchor="ctr">
            <a:normAutofit/>
          </a:bodyPr>
          <a:lstStyle>
            <a:lvl1pPr algn="ctr">
              <a:defRPr sz="1600"/>
            </a:lvl1pPr>
          </a:lstStyle>
          <a:p>
            <a:r>
              <a:rPr lang="en-US" dirty="0"/>
              <a:t>Click to insert image here</a:t>
            </a:r>
            <a:endParaRPr lang="en-US" dirty="0"/>
          </a:p>
        </p:txBody>
      </p:sp>
      <p:sp>
        <p:nvSpPr>
          <p:cNvPr id="12" name="Text Placeholder 9"/>
          <p:cNvSpPr>
            <a:spLocks noGrp="1"/>
          </p:cNvSpPr>
          <p:nvPr>
            <p:ph type="body" sz="quarter" idx="10" hasCustomPrompt="1"/>
          </p:nvPr>
        </p:nvSpPr>
        <p:spPr>
          <a:xfrm>
            <a:off x="0" y="2066537"/>
            <a:ext cx="6096000" cy="4800604"/>
          </a:xfrm>
          <a:solidFill>
            <a:srgbClr val="262626">
              <a:alpha val="61961"/>
            </a:srgbClr>
          </a:solidFill>
        </p:spPr>
        <p:txBody>
          <a:bodyPr lIns="1920240" tIns="274320" anchor="ctr" anchorCtr="0">
            <a:normAutofit/>
          </a:bodyPr>
          <a:lstStyle>
            <a:lvl1pPr marL="0" indent="0" algn="l">
              <a:lnSpc>
                <a:spcPct val="60000"/>
              </a:lnSpc>
              <a:buNone/>
              <a:defRPr sz="1600" b="0" i="0">
                <a:solidFill>
                  <a:schemeClr val="bg1"/>
                </a:solidFill>
                <a:latin typeface="+mn-lt"/>
                <a:cs typeface="Arial" panose="020B0604020202020204" pitchFamily="34" charset="0"/>
              </a:defRPr>
            </a:lvl1pPr>
          </a:lstStyle>
          <a:p>
            <a:pPr lvl="0"/>
            <a:r>
              <a:rPr lang="en-US" dirty="0"/>
              <a:t>Click to edit master</a:t>
            </a:r>
            <a:endParaRPr lang="en-US" dirty="0"/>
          </a:p>
          <a:p>
            <a:pPr lvl="0"/>
            <a:r>
              <a:rPr lang="en-US" dirty="0"/>
              <a:t>text style</a:t>
            </a:r>
            <a:endParaRPr lang="en-US" dirty="0"/>
          </a:p>
          <a:p>
            <a:pPr lvl="0"/>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hyperlink" Target="https://www.scylladb.com/resources/what-is-nosql/#nosql-database-comparison"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hyperlink" Target="https://www.scylladb.com/resources/what-is-nosql/#nosql-database-comparison"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a:t>
            </a:r>
            <a:endParaRPr lang="en-US" dirty="0"/>
          </a:p>
        </p:txBody>
      </p:sp>
      <p:sp>
        <p:nvSpPr>
          <p:cNvPr id="3" name="Text Placeholder 2"/>
          <p:cNvSpPr>
            <a:spLocks noGrp="1"/>
          </p:cNvSpPr>
          <p:nvPr>
            <p:ph type="body" sz="quarter" idx="19"/>
          </p:nvPr>
        </p:nvSpPr>
        <p:spPr/>
        <p:txBody>
          <a:bodyPr/>
          <a:lstStyle/>
          <a:p>
            <a:r>
              <a:rPr lang="en-US" dirty="0"/>
              <a:t>Presenter:</a:t>
            </a:r>
            <a:endParaRPr lang="en-US" dirty="0"/>
          </a:p>
          <a:p>
            <a:r>
              <a:rPr lang="en-US" dirty="0"/>
              <a:t>MARIA MIM(2101022)</a:t>
            </a:r>
            <a:endParaRPr lang="en-US" dirty="0"/>
          </a:p>
          <a:p>
            <a:r>
              <a:rPr lang="en-US" dirty="0"/>
              <a:t>MEHRIN FARZANA(2101013)</a:t>
            </a:r>
            <a:br>
              <a:rPr lang="en-US" dirty="0"/>
            </a:br>
            <a:r>
              <a:rPr lang="en-US" dirty="0"/>
              <a:t>KAMRUNNAHAR KEYA(2101025)</a:t>
            </a:r>
            <a:endParaRPr lang="en-US" dirty="0"/>
          </a:p>
          <a:p>
            <a:endParaRPr lang="en-US" dirty="0"/>
          </a:p>
          <a:p>
            <a:endParaRPr lang="en-US" dirty="0"/>
          </a:p>
          <a:p>
            <a:endParaRPr lang="en-US" dirty="0"/>
          </a:p>
          <a:p>
            <a:r>
              <a:rPr lang="en-US" sz="1800"/>
              <a:t>Date: 13/05/2024</a:t>
            </a:r>
            <a:br>
              <a:rPr lang="en-US" dirty="0"/>
            </a:br>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8"/>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7"/>
          </p:nvPr>
        </p:nvSpPr>
        <p:spPr/>
        <p:txBody>
          <a:bodyPr/>
          <a:lstStyle/>
          <a:p>
            <a:fld id="{A52BEA90-E6BE-45F4-8D5D-C2E01FE3DBCB}" type="slidenum">
              <a:rPr lang="en-US" smtClean="0"/>
            </a:fld>
            <a:endParaRPr lang="en-US" dirty="0"/>
          </a:p>
        </p:txBody>
      </p:sp>
      <p:sp>
        <p:nvSpPr>
          <p:cNvPr id="11" name="TextBox 10"/>
          <p:cNvSpPr txBox="1"/>
          <p:nvPr/>
        </p:nvSpPr>
        <p:spPr>
          <a:xfrm>
            <a:off x="731649" y="709441"/>
            <a:ext cx="10728701" cy="1569660"/>
          </a:xfrm>
          <a:prstGeom prst="rect">
            <a:avLst/>
          </a:prstGeom>
          <a:noFill/>
        </p:spPr>
        <p:txBody>
          <a:bodyPr wrap="square">
            <a:spAutoFit/>
          </a:bodyPr>
          <a:lstStyle/>
          <a:p>
            <a:pPr algn="l"/>
            <a:r>
              <a:rPr lang="en-US" sz="3600" b="1" i="0" dirty="0" err="1">
                <a:solidFill>
                  <a:schemeClr val="accent6">
                    <a:lumMod val="75000"/>
                  </a:schemeClr>
                </a:solidFill>
                <a:effectLst/>
                <a:latin typeface="Century Schoolbook" panose="02040604050505020304" pitchFamily="18" charset="0"/>
              </a:rPr>
              <a:t>Keyspace</a:t>
            </a:r>
            <a:r>
              <a:rPr lang="en-US" sz="3600" b="1" i="0" dirty="0">
                <a:solidFill>
                  <a:schemeClr val="accent6">
                    <a:lumMod val="75000"/>
                  </a:schemeClr>
                </a:solidFill>
                <a:effectLst/>
                <a:latin typeface="Century Schoolbook" panose="02040604050505020304" pitchFamily="18" charset="0"/>
              </a:rPr>
              <a:t> –</a:t>
            </a:r>
            <a:endParaRPr lang="en-US" sz="3600" b="1" i="0" dirty="0">
              <a:solidFill>
                <a:schemeClr val="accent6">
                  <a:lumMod val="75000"/>
                </a:schemeClr>
              </a:solidFill>
              <a:effectLst/>
              <a:latin typeface="Century Schoolbook" panose="02040604050505020304" pitchFamily="18" charset="0"/>
            </a:endParaRPr>
          </a:p>
          <a:p>
            <a:pPr algn="l"/>
            <a:endParaRPr lang="en-US" sz="2400" b="0" i="0" dirty="0">
              <a:solidFill>
                <a:schemeClr val="accent6">
                  <a:lumMod val="75000"/>
                </a:schemeClr>
              </a:solidFill>
              <a:effectLst/>
              <a:latin typeface="Verdana" panose="020B0604030504040204" pitchFamily="34" charset="0"/>
            </a:endParaRPr>
          </a:p>
          <a:p>
            <a:pPr algn="l"/>
            <a:r>
              <a:rPr lang="en-US" b="0" i="0" dirty="0" err="1">
                <a:solidFill>
                  <a:srgbClr val="000000"/>
                </a:solidFill>
                <a:effectLst/>
                <a:latin typeface="Verdana" panose="020B0604030504040204" pitchFamily="34" charset="0"/>
                <a:ea typeface="Verdana" panose="020B0604030504040204" pitchFamily="34" charset="0"/>
              </a:rPr>
              <a:t>Keyspace</a:t>
            </a:r>
            <a:r>
              <a:rPr lang="en-US" b="0" i="0" dirty="0">
                <a:solidFill>
                  <a:srgbClr val="000000"/>
                </a:solidFill>
                <a:effectLst/>
                <a:latin typeface="Verdana" panose="020B0604030504040204" pitchFamily="34" charset="0"/>
                <a:ea typeface="Verdana" panose="020B0604030504040204" pitchFamily="34" charset="0"/>
              </a:rPr>
              <a:t> is the outermost container for data in Cassandra. The basic attributes of a </a:t>
            </a:r>
            <a:r>
              <a:rPr lang="en-US" b="0" i="0" dirty="0" err="1">
                <a:solidFill>
                  <a:srgbClr val="000000"/>
                </a:solidFill>
                <a:effectLst/>
                <a:latin typeface="Verdana" panose="020B0604030504040204" pitchFamily="34" charset="0"/>
                <a:ea typeface="Verdana" panose="020B0604030504040204" pitchFamily="34" charset="0"/>
              </a:rPr>
              <a:t>Keyspace</a:t>
            </a:r>
            <a:r>
              <a:rPr lang="en-US" b="0" i="0" dirty="0">
                <a:solidFill>
                  <a:srgbClr val="000000"/>
                </a:solidFill>
                <a:effectLst/>
                <a:latin typeface="Verdana" panose="020B0604030504040204" pitchFamily="34" charset="0"/>
                <a:ea typeface="Verdana" panose="020B0604030504040204" pitchFamily="34" charset="0"/>
              </a:rPr>
              <a:t> in Cassandra are −</a:t>
            </a:r>
            <a:endParaRPr lang="en-US" b="0" i="0" dirty="0">
              <a:solidFill>
                <a:srgbClr val="000000"/>
              </a:solidFill>
              <a:effectLst/>
              <a:latin typeface="Verdana" panose="020B0604030504040204" pitchFamily="34" charset="0"/>
              <a:ea typeface="Verdana" panose="020B0604030504040204" pitchFamily="34" charset="0"/>
            </a:endParaRPr>
          </a:p>
        </p:txBody>
      </p:sp>
      <p:pic>
        <p:nvPicPr>
          <p:cNvPr id="13" name="Picture 12"/>
          <p:cNvPicPr>
            <a:picLocks noChangeAspect="1"/>
          </p:cNvPicPr>
          <p:nvPr/>
        </p:nvPicPr>
        <p:blipFill>
          <a:blip r:embed="rId1"/>
          <a:stretch>
            <a:fillRect/>
          </a:stretch>
        </p:blipFill>
        <p:spPr>
          <a:xfrm>
            <a:off x="2875750" y="2651123"/>
            <a:ext cx="5734850" cy="31055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7"/>
          </p:nvPr>
        </p:nvSpPr>
        <p:spPr/>
        <p:txBody>
          <a:bodyPr/>
          <a:lstStyle/>
          <a:p>
            <a:fld id="{A52BEA90-E6BE-45F4-8D5D-C2E01FE3DBCB}" type="slidenum">
              <a:rPr lang="en-US" smtClean="0"/>
            </a:fld>
            <a:endParaRPr lang="en-US" dirty="0"/>
          </a:p>
        </p:txBody>
      </p:sp>
      <p:pic>
        <p:nvPicPr>
          <p:cNvPr id="12" name="Picture 2" descr="cassandra data model | Download Scientific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47875" y="3290887"/>
            <a:ext cx="809625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2"/>
          <a:stretch>
            <a:fillRect/>
          </a:stretch>
        </p:blipFill>
        <p:spPr>
          <a:xfrm>
            <a:off x="3338127" y="357593"/>
            <a:ext cx="5515745" cy="2801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1013453" y="471459"/>
            <a:ext cx="8249801" cy="3338116"/>
          </a:xfrm>
          <a:prstGeom prst="rect">
            <a:avLst/>
          </a:prstGeom>
        </p:spPr>
      </p:pic>
      <p:pic>
        <p:nvPicPr>
          <p:cNvPr id="13" name="Picture 12"/>
          <p:cNvPicPr>
            <a:picLocks noChangeAspect="1"/>
          </p:cNvPicPr>
          <p:nvPr/>
        </p:nvPicPr>
        <p:blipFill>
          <a:blip r:embed="rId2"/>
          <a:stretch>
            <a:fillRect/>
          </a:stretch>
        </p:blipFill>
        <p:spPr>
          <a:xfrm>
            <a:off x="1013453" y="3809575"/>
            <a:ext cx="5639587" cy="30484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ache-cassandra-diagrams-01"/>
          <p:cNvPicPr>
            <a:picLocks noChangeAspect="1"/>
          </p:cNvPicPr>
          <p:nvPr/>
        </p:nvPicPr>
        <p:blipFill>
          <a:blip r:embed="rId1"/>
          <a:stretch>
            <a:fillRect/>
          </a:stretch>
        </p:blipFill>
        <p:spPr>
          <a:xfrm>
            <a:off x="548640" y="309245"/>
            <a:ext cx="11146790" cy="54844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ctr"/>
            <a:r>
              <a:rPr lang="en-US" b="1"/>
              <a:t>Architecture</a:t>
            </a:r>
            <a:endParaRPr lang="en-US" b="1"/>
          </a:p>
        </p:txBody>
      </p:sp>
      <p:sp>
        <p:nvSpPr>
          <p:cNvPr id="5" name="Slide Number Placeholder 4"/>
          <p:cNvSpPr>
            <a:spLocks noGrp="1"/>
          </p:cNvSpPr>
          <p:nvPr>
            <p:ph type="sldNum" sz="quarter" idx="12"/>
          </p:nvPr>
        </p:nvSpPr>
        <p:spPr/>
        <p:txBody>
          <a:bodyPr/>
          <a:lstStyle/>
          <a:p>
            <a:fld id="{9B618960-8005-486C-9A75-10CB2AAC16F9}" type="slidenum">
              <a:rPr lang="en-US" smtClean="0">
                <a:solidFill>
                  <a:schemeClr val="bg1"/>
                </a:solidFill>
              </a:rPr>
            </a:fld>
            <a:endParaRPr lang="en-US">
              <a:solidFill>
                <a:schemeClr val="bg1"/>
              </a:solidFill>
            </a:endParaRPr>
          </a:p>
        </p:txBody>
      </p:sp>
      <p:sp>
        <p:nvSpPr>
          <p:cNvPr id="6" name="Text Box 5"/>
          <p:cNvSpPr txBox="1"/>
          <p:nvPr/>
        </p:nvSpPr>
        <p:spPr>
          <a:xfrm>
            <a:off x="10038080" y="211455"/>
            <a:ext cx="4064000" cy="368300"/>
          </a:xfrm>
          <a:prstGeom prst="rect">
            <a:avLst/>
          </a:prstGeom>
          <a:noFill/>
        </p:spPr>
        <p:txBody>
          <a:bodyPr wrap="square" rtlCol="0">
            <a:spAutoFit/>
          </a:bodyPr>
          <a:lstStyle/>
          <a:p>
            <a:r>
              <a:rPr lang="en-US">
                <a:solidFill>
                  <a:schemeClr val="bg1"/>
                </a:solidFill>
              </a:rPr>
              <a:t>03/04/2024</a:t>
            </a:r>
            <a:endParaRPr lang="en-US">
              <a:solidFill>
                <a:schemeClr val="bg1"/>
              </a:solidFill>
            </a:endParaRPr>
          </a:p>
        </p:txBody>
      </p:sp>
      <p:sp>
        <p:nvSpPr>
          <p:cNvPr id="12" name="Oval 11"/>
          <p:cNvSpPr/>
          <p:nvPr/>
        </p:nvSpPr>
        <p:spPr>
          <a:xfrm>
            <a:off x="271780" y="1417320"/>
            <a:ext cx="6423025" cy="52705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2400"/>
              <a:t>Cluster</a:t>
            </a: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p:txBody>
      </p:sp>
      <p:sp>
        <p:nvSpPr>
          <p:cNvPr id="13" name="Oval 12"/>
          <p:cNvSpPr/>
          <p:nvPr/>
        </p:nvSpPr>
        <p:spPr>
          <a:xfrm>
            <a:off x="854710" y="3211195"/>
            <a:ext cx="2172970" cy="2225675"/>
          </a:xfrm>
          <a:prstGeom prst="ellipse">
            <a:avLst/>
          </a:prstGeom>
          <a:ln>
            <a:solidFill>
              <a:schemeClr val="bg1"/>
            </a:solidFill>
          </a:ln>
        </p:spPr>
        <p:style>
          <a:lnRef idx="2">
            <a:schemeClr val="accent1"/>
          </a:lnRef>
          <a:fillRef idx="0">
            <a:srgbClr val="FFFFFF"/>
          </a:fillRef>
          <a:effectRef idx="0">
            <a:srgbClr val="FFFFFF"/>
          </a:effectRef>
          <a:fontRef idx="minor">
            <a:schemeClr val="dk1"/>
          </a:fontRef>
        </p:style>
        <p:txBody>
          <a:bodyPr rtlCol="0" anchor="ctr"/>
          <a:lstStyle/>
          <a:p>
            <a:pPr algn="ctr"/>
            <a:r>
              <a:rPr lang="en-US"/>
              <a:t>Data center</a:t>
            </a:r>
            <a:endParaRPr lang="en-US"/>
          </a:p>
        </p:txBody>
      </p:sp>
      <p:sp>
        <p:nvSpPr>
          <p:cNvPr id="16" name="Oval 15"/>
          <p:cNvSpPr/>
          <p:nvPr/>
        </p:nvSpPr>
        <p:spPr>
          <a:xfrm>
            <a:off x="956945" y="3235325"/>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rPr>
              <a:t>node</a:t>
            </a:r>
            <a:endParaRPr lang="en-US" sz="900">
              <a:solidFill>
                <a:schemeClr val="tx1"/>
              </a:solidFill>
            </a:endParaRPr>
          </a:p>
        </p:txBody>
      </p:sp>
      <p:sp>
        <p:nvSpPr>
          <p:cNvPr id="17" name="Oval 16"/>
          <p:cNvSpPr/>
          <p:nvPr/>
        </p:nvSpPr>
        <p:spPr>
          <a:xfrm>
            <a:off x="1584325" y="2900045"/>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18" name="Oval 17"/>
          <p:cNvSpPr/>
          <p:nvPr/>
        </p:nvSpPr>
        <p:spPr>
          <a:xfrm>
            <a:off x="609600" y="3921125"/>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19" name="Oval 18"/>
          <p:cNvSpPr/>
          <p:nvPr/>
        </p:nvSpPr>
        <p:spPr>
          <a:xfrm>
            <a:off x="733425" y="4606925"/>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20" name="Oval 19"/>
          <p:cNvSpPr/>
          <p:nvPr/>
        </p:nvSpPr>
        <p:spPr>
          <a:xfrm>
            <a:off x="1236980" y="5090795"/>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21" name="Oval 20"/>
          <p:cNvSpPr/>
          <p:nvPr/>
        </p:nvSpPr>
        <p:spPr>
          <a:xfrm>
            <a:off x="2018665" y="5090795"/>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22" name="Oval 21"/>
          <p:cNvSpPr/>
          <p:nvPr/>
        </p:nvSpPr>
        <p:spPr>
          <a:xfrm>
            <a:off x="2559050" y="4606925"/>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23" name="Oval 22"/>
          <p:cNvSpPr/>
          <p:nvPr/>
        </p:nvSpPr>
        <p:spPr>
          <a:xfrm>
            <a:off x="2646045" y="3916045"/>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24" name="Oval 23"/>
          <p:cNvSpPr/>
          <p:nvPr/>
        </p:nvSpPr>
        <p:spPr>
          <a:xfrm>
            <a:off x="2211705" y="3225165"/>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25" name="Oval 24"/>
          <p:cNvSpPr/>
          <p:nvPr/>
        </p:nvSpPr>
        <p:spPr>
          <a:xfrm>
            <a:off x="3874770" y="3219450"/>
            <a:ext cx="2172970" cy="2225675"/>
          </a:xfrm>
          <a:prstGeom prst="ellipse">
            <a:avLst/>
          </a:prstGeom>
          <a:ln>
            <a:solidFill>
              <a:schemeClr val="bg1"/>
            </a:solidFill>
          </a:ln>
        </p:spPr>
        <p:style>
          <a:lnRef idx="2">
            <a:schemeClr val="accent1"/>
          </a:lnRef>
          <a:fillRef idx="0">
            <a:srgbClr val="FFFFFF"/>
          </a:fillRef>
          <a:effectRef idx="0">
            <a:srgbClr val="FFFFFF"/>
          </a:effectRef>
          <a:fontRef idx="minor">
            <a:schemeClr val="dk1"/>
          </a:fontRef>
        </p:style>
        <p:txBody>
          <a:bodyPr rtlCol="0" anchor="ctr"/>
          <a:lstStyle/>
          <a:p>
            <a:pPr algn="ctr"/>
            <a:r>
              <a:rPr lang="en-US"/>
              <a:t>Data center</a:t>
            </a:r>
            <a:endParaRPr lang="en-US"/>
          </a:p>
        </p:txBody>
      </p:sp>
      <p:sp>
        <p:nvSpPr>
          <p:cNvPr id="26" name="Oval 25"/>
          <p:cNvSpPr/>
          <p:nvPr/>
        </p:nvSpPr>
        <p:spPr>
          <a:xfrm>
            <a:off x="3977005" y="3243580"/>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rPr>
              <a:t>node</a:t>
            </a:r>
            <a:endParaRPr lang="en-US" sz="900">
              <a:solidFill>
                <a:schemeClr val="tx1"/>
              </a:solidFill>
            </a:endParaRPr>
          </a:p>
        </p:txBody>
      </p:sp>
      <p:sp>
        <p:nvSpPr>
          <p:cNvPr id="27" name="Oval 26"/>
          <p:cNvSpPr/>
          <p:nvPr/>
        </p:nvSpPr>
        <p:spPr>
          <a:xfrm>
            <a:off x="4604385" y="2908300"/>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28" name="Oval 27"/>
          <p:cNvSpPr/>
          <p:nvPr/>
        </p:nvSpPr>
        <p:spPr>
          <a:xfrm>
            <a:off x="3629660" y="3929380"/>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29" name="Oval 28"/>
          <p:cNvSpPr/>
          <p:nvPr/>
        </p:nvSpPr>
        <p:spPr>
          <a:xfrm>
            <a:off x="3753485" y="4615180"/>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30" name="Oval 29"/>
          <p:cNvSpPr/>
          <p:nvPr/>
        </p:nvSpPr>
        <p:spPr>
          <a:xfrm>
            <a:off x="4257040" y="5099050"/>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31" name="Oval 30"/>
          <p:cNvSpPr/>
          <p:nvPr/>
        </p:nvSpPr>
        <p:spPr>
          <a:xfrm>
            <a:off x="5038725" y="5099050"/>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32" name="Oval 31"/>
          <p:cNvSpPr/>
          <p:nvPr/>
        </p:nvSpPr>
        <p:spPr>
          <a:xfrm>
            <a:off x="5579110" y="4615180"/>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33" name="Oval 32"/>
          <p:cNvSpPr/>
          <p:nvPr/>
        </p:nvSpPr>
        <p:spPr>
          <a:xfrm>
            <a:off x="5666105" y="3924300"/>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sp>
        <p:nvSpPr>
          <p:cNvPr id="34" name="Oval 33"/>
          <p:cNvSpPr/>
          <p:nvPr/>
        </p:nvSpPr>
        <p:spPr>
          <a:xfrm>
            <a:off x="5231765" y="3233420"/>
            <a:ext cx="627380" cy="605790"/>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900">
                <a:solidFill>
                  <a:schemeClr val="tx1"/>
                </a:solidFill>
                <a:sym typeface="+mn-ea"/>
              </a:rPr>
              <a:t>node</a:t>
            </a:r>
            <a:endParaRPr lang="en-US" sz="900">
              <a:solidFill>
                <a:schemeClr val="tx1"/>
              </a:solidFill>
              <a:sym typeface="+mn-ea"/>
            </a:endParaRPr>
          </a:p>
        </p:txBody>
      </p:sp>
      <p:cxnSp>
        <p:nvCxnSpPr>
          <p:cNvPr id="35" name="Curved Connector 34"/>
          <p:cNvCxnSpPr>
            <a:stCxn id="27" idx="0"/>
            <a:endCxn id="36" idx="2"/>
          </p:cNvCxnSpPr>
          <p:nvPr/>
        </p:nvCxnSpPr>
        <p:spPr>
          <a:xfrm rot="16200000">
            <a:off x="6143943" y="1069658"/>
            <a:ext cx="612775" cy="3064510"/>
          </a:xfrm>
          <a:prstGeom prst="curved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6" name="Oval 35"/>
          <p:cNvSpPr/>
          <p:nvPr/>
        </p:nvSpPr>
        <p:spPr>
          <a:xfrm>
            <a:off x="7982585" y="1122680"/>
            <a:ext cx="2329815" cy="2345055"/>
          </a:xfrm>
          <a:prstGeom prst="ellipse">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sym typeface="+mn-ea"/>
              </a:rPr>
              <a:t>node</a:t>
            </a:r>
            <a:endParaRPr lang="en-US">
              <a:solidFill>
                <a:schemeClr val="tx1"/>
              </a:solidFill>
              <a:sym typeface="+mn-ea"/>
            </a:endParaRPr>
          </a:p>
          <a:p>
            <a:pPr algn="ctr"/>
            <a:endParaRPr lang="en-US">
              <a:solidFill>
                <a:schemeClr val="tx1"/>
              </a:solidFill>
              <a:sym typeface="+mn-ea"/>
            </a:endParaRPr>
          </a:p>
          <a:p>
            <a:pPr algn="ctr"/>
            <a:endParaRPr lang="en-US">
              <a:solidFill>
                <a:schemeClr val="tx1"/>
              </a:solidFill>
              <a:sym typeface="+mn-ea"/>
            </a:endParaRPr>
          </a:p>
          <a:p>
            <a:pPr algn="ctr"/>
            <a:endParaRPr lang="en-US">
              <a:solidFill>
                <a:schemeClr val="tx1"/>
              </a:solidFill>
              <a:sym typeface="+mn-ea"/>
            </a:endParaRPr>
          </a:p>
          <a:p>
            <a:pPr algn="ctr"/>
            <a:endParaRPr lang="en-US">
              <a:solidFill>
                <a:schemeClr val="tx1"/>
              </a:solidFill>
              <a:sym typeface="+mn-ea"/>
            </a:endParaRPr>
          </a:p>
          <a:p>
            <a:pPr algn="ctr"/>
            <a:endParaRPr lang="en-US">
              <a:solidFill>
                <a:schemeClr val="tx1"/>
              </a:solidFill>
              <a:sym typeface="+mn-ea"/>
            </a:endParaRPr>
          </a:p>
          <a:p>
            <a:pPr algn="ctr"/>
            <a:endParaRPr lang="en-US">
              <a:solidFill>
                <a:schemeClr val="tx1"/>
              </a:solidFill>
              <a:sym typeface="+mn-ea"/>
            </a:endParaRPr>
          </a:p>
          <a:p>
            <a:pPr algn="ctr"/>
            <a:endParaRPr lang="en-US">
              <a:solidFill>
                <a:schemeClr val="tx1"/>
              </a:solidFill>
              <a:sym typeface="+mn-ea"/>
            </a:endParaRPr>
          </a:p>
        </p:txBody>
      </p:sp>
      <p:sp>
        <p:nvSpPr>
          <p:cNvPr id="37" name="Rounded Rectangle 36"/>
          <p:cNvSpPr/>
          <p:nvPr/>
        </p:nvSpPr>
        <p:spPr>
          <a:xfrm>
            <a:off x="8395970" y="1579245"/>
            <a:ext cx="1629410" cy="3302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partition 1.1</a:t>
            </a:r>
            <a:endParaRPr lang="en-US"/>
          </a:p>
        </p:txBody>
      </p:sp>
      <p:sp>
        <p:nvSpPr>
          <p:cNvPr id="38" name="Rounded Rectangle 37"/>
          <p:cNvSpPr/>
          <p:nvPr/>
        </p:nvSpPr>
        <p:spPr>
          <a:xfrm>
            <a:off x="8393430" y="1997710"/>
            <a:ext cx="1629410" cy="3302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partition 2.2</a:t>
            </a:r>
            <a:endParaRPr lang="en-US"/>
          </a:p>
        </p:txBody>
      </p:sp>
      <p:sp>
        <p:nvSpPr>
          <p:cNvPr id="39" name="Rounded Rectangle 38"/>
          <p:cNvSpPr/>
          <p:nvPr/>
        </p:nvSpPr>
        <p:spPr>
          <a:xfrm>
            <a:off x="8393430" y="2472690"/>
            <a:ext cx="1629410" cy="3302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partition 3.2</a:t>
            </a:r>
            <a:endParaRPr lang="en-US"/>
          </a:p>
        </p:txBody>
      </p:sp>
      <p:sp>
        <p:nvSpPr>
          <p:cNvPr id="40" name="Rectangles 39"/>
          <p:cNvSpPr/>
          <p:nvPr/>
        </p:nvSpPr>
        <p:spPr>
          <a:xfrm>
            <a:off x="6773545" y="4058920"/>
            <a:ext cx="5136515" cy="22155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2400">
                <a:solidFill>
                  <a:schemeClr val="tx1"/>
                </a:solidFill>
                <a:effectLst>
                  <a:outerShdw blurRad="38100" dist="19050" dir="2700000" algn="tl" rotWithShape="0">
                    <a:schemeClr val="dk1">
                      <a:alpha val="40000"/>
                    </a:schemeClr>
                  </a:outerShdw>
                </a:effectLst>
              </a:rPr>
              <a:t>key space</a:t>
            </a:r>
            <a:endParaRPr lang="en-US" sz="2400">
              <a:solidFill>
                <a:schemeClr val="tx1"/>
              </a:solidFill>
              <a:effectLst>
                <a:outerShdw blurRad="38100" dist="19050" dir="2700000" algn="tl" rotWithShape="0">
                  <a:schemeClr val="dk1">
                    <a:alpha val="40000"/>
                  </a:schemeClr>
                </a:outerShdw>
              </a:effectLst>
            </a:endParaRPr>
          </a:p>
          <a:p>
            <a:pPr algn="ctr"/>
            <a:endParaRPr lang="en-US" sz="2400">
              <a:solidFill>
                <a:schemeClr val="tx1"/>
              </a:solidFill>
              <a:effectLst>
                <a:outerShdw blurRad="38100" dist="19050" dir="2700000" algn="tl" rotWithShape="0">
                  <a:schemeClr val="dk1">
                    <a:alpha val="40000"/>
                  </a:schemeClr>
                </a:outerShdw>
              </a:effectLst>
            </a:endParaRPr>
          </a:p>
          <a:p>
            <a:pPr algn="ctr"/>
            <a:endParaRPr lang="en-US" sz="2400">
              <a:solidFill>
                <a:schemeClr val="tx1"/>
              </a:solidFill>
              <a:effectLst>
                <a:outerShdw blurRad="38100" dist="19050" dir="2700000" algn="tl" rotWithShape="0">
                  <a:schemeClr val="dk1">
                    <a:alpha val="40000"/>
                  </a:schemeClr>
                </a:outerShdw>
              </a:effectLst>
            </a:endParaRPr>
          </a:p>
          <a:p>
            <a:pPr algn="ctr"/>
            <a:endParaRPr lang="en-US" sz="2400">
              <a:solidFill>
                <a:schemeClr val="tx1"/>
              </a:solidFill>
              <a:effectLst>
                <a:outerShdw blurRad="38100" dist="19050" dir="2700000" algn="tl" rotWithShape="0">
                  <a:schemeClr val="dk1">
                    <a:alpha val="40000"/>
                  </a:schemeClr>
                </a:outerShdw>
              </a:effectLst>
            </a:endParaRPr>
          </a:p>
          <a:p>
            <a:pPr algn="ctr"/>
            <a:endParaRPr lang="en-US" sz="2400">
              <a:solidFill>
                <a:schemeClr val="tx1"/>
              </a:solidFill>
              <a:effectLst>
                <a:outerShdw blurRad="38100" dist="19050" dir="2700000" algn="tl" rotWithShape="0">
                  <a:schemeClr val="dk1">
                    <a:alpha val="40000"/>
                  </a:schemeClr>
                </a:outerShdw>
              </a:effectLst>
            </a:endParaRPr>
          </a:p>
          <a:p>
            <a:pPr algn="ctr"/>
            <a:endParaRPr lang="en-US" sz="2400">
              <a:solidFill>
                <a:schemeClr val="tx1"/>
              </a:solidFill>
              <a:effectLst>
                <a:outerShdw blurRad="38100" dist="19050" dir="2700000" algn="tl" rotWithShape="0">
                  <a:schemeClr val="dk1">
                    <a:alpha val="40000"/>
                  </a:schemeClr>
                </a:outerShdw>
              </a:effectLst>
            </a:endParaRPr>
          </a:p>
          <a:p>
            <a:pPr algn="ctr"/>
            <a:endParaRPr lang="en-US" sz="2400">
              <a:solidFill>
                <a:schemeClr val="tx1"/>
              </a:solidFill>
              <a:effectLst>
                <a:outerShdw blurRad="38100" dist="19050" dir="2700000" algn="tl" rotWithShape="0">
                  <a:schemeClr val="dk1">
                    <a:alpha val="40000"/>
                  </a:schemeClr>
                </a:outerShdw>
              </a:effectLst>
            </a:endParaRPr>
          </a:p>
          <a:p>
            <a:pPr algn="ctr"/>
            <a:endParaRPr lang="en-US" sz="2400">
              <a:solidFill>
                <a:schemeClr val="tx1"/>
              </a:solidFill>
              <a:effectLst>
                <a:outerShdw blurRad="38100" dist="19050" dir="2700000" algn="tl" rotWithShape="0">
                  <a:schemeClr val="dk1">
                    <a:alpha val="40000"/>
                  </a:schemeClr>
                </a:outerShdw>
              </a:effectLst>
            </a:endParaRPr>
          </a:p>
        </p:txBody>
      </p:sp>
      <p:sp>
        <p:nvSpPr>
          <p:cNvPr id="41" name="Rectangles 40"/>
          <p:cNvSpPr/>
          <p:nvPr/>
        </p:nvSpPr>
        <p:spPr>
          <a:xfrm>
            <a:off x="6953885" y="4271010"/>
            <a:ext cx="1536700" cy="1876425"/>
          </a:xfrm>
          <a:prstGeom prst="rect">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table1</a:t>
            </a:r>
            <a:endParaRPr lang="en-US"/>
          </a:p>
          <a:p>
            <a:pPr algn="ctr"/>
            <a:endParaRPr lang="en-US"/>
          </a:p>
          <a:p>
            <a:pPr marL="285750" indent="-285750" algn="ctr">
              <a:buFont typeface="Arial" panose="020B0604020202020204" pitchFamily="34" charset="0"/>
              <a:buChar char="•"/>
            </a:pPr>
            <a:r>
              <a:rPr lang="en-US" sz="1400"/>
              <a:t>partition 1.1</a:t>
            </a:r>
            <a:endParaRPr lang="en-US" sz="1400"/>
          </a:p>
          <a:p>
            <a:pPr marL="285750" indent="-285750" algn="ctr">
              <a:buFont typeface="Arial" panose="020B0604020202020204" pitchFamily="34" charset="0"/>
              <a:buChar char="•"/>
            </a:pPr>
            <a:endParaRPr lang="en-US" sz="1400"/>
          </a:p>
          <a:p>
            <a:pPr marL="285750" indent="-285750" algn="ctr">
              <a:buFont typeface="Arial" panose="020B0604020202020204" pitchFamily="34" charset="0"/>
              <a:buChar char="•"/>
            </a:pPr>
            <a:r>
              <a:rPr lang="en-US" sz="1400">
                <a:sym typeface="+mn-ea"/>
              </a:rPr>
              <a:t>partition 1..2</a:t>
            </a:r>
            <a:endParaRPr lang="en-US" sz="1400">
              <a:sym typeface="+mn-ea"/>
            </a:endParaRPr>
          </a:p>
          <a:p>
            <a:pPr marL="285750" indent="-285750" algn="ctr">
              <a:buFont typeface="Arial" panose="020B0604020202020204" pitchFamily="34" charset="0"/>
              <a:buChar char="•"/>
            </a:pPr>
            <a:endParaRPr lang="en-US" sz="1400">
              <a:sym typeface="+mn-ea"/>
            </a:endParaRPr>
          </a:p>
          <a:p>
            <a:pPr marL="285750" indent="-285750" algn="ctr">
              <a:buFont typeface="Arial" panose="020B0604020202020204" pitchFamily="34" charset="0"/>
              <a:buChar char="•"/>
            </a:pPr>
            <a:r>
              <a:rPr lang="en-US" sz="1400">
                <a:sym typeface="+mn-ea"/>
              </a:rPr>
              <a:t>partition 1.3</a:t>
            </a:r>
            <a:endParaRPr lang="en-US"/>
          </a:p>
          <a:p>
            <a:pPr algn="ctr"/>
            <a:endParaRPr lang="en-US"/>
          </a:p>
        </p:txBody>
      </p:sp>
      <p:sp>
        <p:nvSpPr>
          <p:cNvPr id="42" name="Rectangles 41"/>
          <p:cNvSpPr/>
          <p:nvPr/>
        </p:nvSpPr>
        <p:spPr>
          <a:xfrm>
            <a:off x="8594725" y="4286250"/>
            <a:ext cx="1536700" cy="1876425"/>
          </a:xfrm>
          <a:prstGeom prst="rect">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ym typeface="+mn-ea"/>
              </a:rPr>
              <a:t>table2</a:t>
            </a:r>
            <a:endParaRPr lang="en-US"/>
          </a:p>
          <a:p>
            <a:pPr algn="ctr"/>
            <a:endParaRPr lang="en-US"/>
          </a:p>
          <a:p>
            <a:pPr marL="285750" indent="-285750" algn="ctr">
              <a:buFont typeface="Arial" panose="020B0604020202020204" pitchFamily="34" charset="0"/>
              <a:buChar char="•"/>
            </a:pPr>
            <a:r>
              <a:rPr lang="en-US" sz="1400">
                <a:sym typeface="+mn-ea"/>
              </a:rPr>
              <a:t>partition 2.1</a:t>
            </a:r>
            <a:endParaRPr lang="en-US" sz="1400"/>
          </a:p>
          <a:p>
            <a:pPr marL="285750" indent="-285750" algn="ctr">
              <a:buFont typeface="Arial" panose="020B0604020202020204" pitchFamily="34" charset="0"/>
              <a:buChar char="•"/>
            </a:pPr>
            <a:endParaRPr lang="en-US" sz="1400"/>
          </a:p>
          <a:p>
            <a:pPr marL="285750" indent="-285750" algn="ctr">
              <a:buFont typeface="Arial" panose="020B0604020202020204" pitchFamily="34" charset="0"/>
              <a:buChar char="•"/>
            </a:pPr>
            <a:r>
              <a:rPr lang="en-US" sz="1400">
                <a:sym typeface="+mn-ea"/>
              </a:rPr>
              <a:t>partition 2.2</a:t>
            </a:r>
            <a:endParaRPr lang="en-US" sz="1400">
              <a:sym typeface="+mn-ea"/>
            </a:endParaRPr>
          </a:p>
          <a:p>
            <a:pPr marL="285750" indent="-285750" algn="ctr">
              <a:buFont typeface="Arial" panose="020B0604020202020204" pitchFamily="34" charset="0"/>
              <a:buChar char="•"/>
            </a:pPr>
            <a:endParaRPr lang="en-US" sz="1400">
              <a:sym typeface="+mn-ea"/>
            </a:endParaRPr>
          </a:p>
          <a:p>
            <a:pPr marL="285750" indent="-285750" algn="ctr">
              <a:buFont typeface="Arial" panose="020B0604020202020204" pitchFamily="34" charset="0"/>
              <a:buChar char="•"/>
            </a:pPr>
            <a:r>
              <a:rPr lang="en-US" sz="1400">
                <a:sym typeface="+mn-ea"/>
              </a:rPr>
              <a:t>partition 2.3</a:t>
            </a:r>
            <a:endParaRPr lang="en-US" sz="1400"/>
          </a:p>
          <a:p>
            <a:pPr algn="ctr"/>
            <a:endParaRPr lang="en-US" sz="1400"/>
          </a:p>
        </p:txBody>
      </p:sp>
      <p:sp>
        <p:nvSpPr>
          <p:cNvPr id="43" name="Rectangles 42"/>
          <p:cNvSpPr/>
          <p:nvPr/>
        </p:nvSpPr>
        <p:spPr>
          <a:xfrm>
            <a:off x="10250805" y="4296410"/>
            <a:ext cx="1536700" cy="1876425"/>
          </a:xfrm>
          <a:prstGeom prst="rect">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ym typeface="+mn-ea"/>
              </a:rPr>
              <a:t>table3</a:t>
            </a:r>
            <a:endParaRPr lang="en-US"/>
          </a:p>
          <a:p>
            <a:pPr algn="ctr"/>
            <a:endParaRPr lang="en-US"/>
          </a:p>
          <a:p>
            <a:pPr marL="285750" indent="-285750" algn="ctr">
              <a:buFont typeface="Arial" panose="020B0604020202020204" pitchFamily="34" charset="0"/>
              <a:buChar char="•"/>
            </a:pPr>
            <a:r>
              <a:rPr lang="en-US" sz="1400">
                <a:sym typeface="+mn-ea"/>
              </a:rPr>
              <a:t>partition 3.1</a:t>
            </a:r>
            <a:endParaRPr lang="en-US" sz="1400"/>
          </a:p>
          <a:p>
            <a:pPr marL="285750" indent="-285750" algn="ctr">
              <a:buFont typeface="Arial" panose="020B0604020202020204" pitchFamily="34" charset="0"/>
              <a:buChar char="•"/>
            </a:pPr>
            <a:endParaRPr lang="en-US" sz="1400"/>
          </a:p>
          <a:p>
            <a:pPr marL="285750" indent="-285750" algn="ctr">
              <a:buFont typeface="Arial" panose="020B0604020202020204" pitchFamily="34" charset="0"/>
              <a:buChar char="•"/>
            </a:pPr>
            <a:r>
              <a:rPr lang="en-US" sz="1400">
                <a:sym typeface="+mn-ea"/>
              </a:rPr>
              <a:t>partition 3..2</a:t>
            </a:r>
            <a:endParaRPr lang="en-US" sz="1400">
              <a:sym typeface="+mn-ea"/>
            </a:endParaRPr>
          </a:p>
          <a:p>
            <a:pPr algn="ctr"/>
            <a:endParaRPr lang="en-US" sz="1400">
              <a:sym typeface="+mn-ea"/>
            </a:endParaRPr>
          </a:p>
          <a:p>
            <a:pPr algn="ctr"/>
            <a:endParaRPr lang="en-US" sz="1400">
              <a:sym typeface="+mn-ea"/>
            </a:endParaRPr>
          </a:p>
          <a:p>
            <a:pPr algn="ctr"/>
            <a:endParaRPr lang="en-US" sz="14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ache-cassandra-diagrams-02"/>
          <p:cNvPicPr>
            <a:picLocks noChangeAspect="1"/>
          </p:cNvPicPr>
          <p:nvPr/>
        </p:nvPicPr>
        <p:blipFill>
          <a:blip r:embed="rId1"/>
          <a:srcRect l="66435" t="2532" r="1176" b="61593"/>
          <a:stretch>
            <a:fillRect/>
          </a:stretch>
        </p:blipFill>
        <p:spPr>
          <a:xfrm>
            <a:off x="355600" y="389890"/>
            <a:ext cx="4194810" cy="5368290"/>
          </a:xfrm>
          <a:prstGeom prst="rect">
            <a:avLst/>
          </a:prstGeom>
        </p:spPr>
      </p:pic>
      <p:pic>
        <p:nvPicPr>
          <p:cNvPr id="5" name="Picture 4" descr="apache-cassandra-diagrams-02"/>
          <p:cNvPicPr>
            <a:picLocks noChangeAspect="1"/>
          </p:cNvPicPr>
          <p:nvPr/>
        </p:nvPicPr>
        <p:blipFill>
          <a:blip r:embed="rId1"/>
          <a:srcRect t="55254" r="13532"/>
          <a:stretch>
            <a:fillRect/>
          </a:stretch>
        </p:blipFill>
        <p:spPr>
          <a:xfrm>
            <a:off x="4550410" y="721995"/>
            <a:ext cx="7388225" cy="4457065"/>
          </a:xfrm>
          <a:prstGeom prst="rect">
            <a:avLst/>
          </a:prstGeom>
        </p:spPr>
      </p:pic>
      <p:sp>
        <p:nvSpPr>
          <p:cNvPr id="7" name="Curved Up Arrow 6"/>
          <p:cNvSpPr/>
          <p:nvPr/>
        </p:nvSpPr>
        <p:spPr>
          <a:xfrm>
            <a:off x="4088130" y="5272405"/>
            <a:ext cx="2443480" cy="498475"/>
          </a:xfrm>
          <a:prstGeom prst="curved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ache-cassandra-diagrams-03"/>
          <p:cNvPicPr>
            <a:picLocks noChangeAspect="1"/>
          </p:cNvPicPr>
          <p:nvPr/>
        </p:nvPicPr>
        <p:blipFill>
          <a:blip r:embed="rId1"/>
          <a:stretch>
            <a:fillRect/>
          </a:stretch>
        </p:blipFill>
        <p:spPr>
          <a:xfrm>
            <a:off x="495300" y="473075"/>
            <a:ext cx="11330940" cy="55937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pache-cassandra-diagrams-04"/>
          <p:cNvPicPr>
            <a:picLocks noChangeAspect="1"/>
          </p:cNvPicPr>
          <p:nvPr/>
        </p:nvPicPr>
        <p:blipFill>
          <a:blip r:embed="rId1"/>
          <a:stretch>
            <a:fillRect/>
          </a:stretch>
        </p:blipFill>
        <p:spPr>
          <a:xfrm>
            <a:off x="184150" y="1336040"/>
            <a:ext cx="11748770" cy="4185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pache-cassandra-diagrams-05"/>
          <p:cNvPicPr>
            <a:picLocks noChangeAspect="1"/>
          </p:cNvPicPr>
          <p:nvPr/>
        </p:nvPicPr>
        <p:blipFill>
          <a:blip r:embed="rId1"/>
          <a:srcRect l="8037" t="9465" r="9099" b="4780"/>
          <a:stretch>
            <a:fillRect/>
          </a:stretch>
        </p:blipFill>
        <p:spPr>
          <a:xfrm>
            <a:off x="3444240" y="402590"/>
            <a:ext cx="5302885" cy="3429000"/>
          </a:xfrm>
          <a:prstGeom prst="rect">
            <a:avLst/>
          </a:prstGeom>
        </p:spPr>
      </p:pic>
      <p:pic>
        <p:nvPicPr>
          <p:cNvPr id="4" name="Picture 3" descr="apache-cassandra-diagrams-06"/>
          <p:cNvPicPr>
            <a:picLocks noChangeAspect="1"/>
          </p:cNvPicPr>
          <p:nvPr/>
        </p:nvPicPr>
        <p:blipFill>
          <a:blip r:embed="rId2"/>
          <a:srcRect l="2074" t="11604" r="864" b="9688"/>
          <a:stretch>
            <a:fillRect/>
          </a:stretch>
        </p:blipFill>
        <p:spPr>
          <a:xfrm>
            <a:off x="851535" y="3896995"/>
            <a:ext cx="10488930" cy="23215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pache-cassandra-diagrams-08"/>
          <p:cNvPicPr>
            <a:picLocks noChangeAspect="1"/>
          </p:cNvPicPr>
          <p:nvPr/>
        </p:nvPicPr>
        <p:blipFill>
          <a:blip r:embed="rId1"/>
          <a:stretch>
            <a:fillRect/>
          </a:stretch>
        </p:blipFill>
        <p:spPr>
          <a:xfrm>
            <a:off x="1112520" y="918210"/>
            <a:ext cx="9971405" cy="50679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646" y="427622"/>
            <a:ext cx="10542707" cy="479900"/>
          </a:xfrm>
        </p:spPr>
        <p:txBody>
          <a:bodyPr/>
          <a:lstStyle/>
          <a:p>
            <a:pPr algn="ctr"/>
            <a:r>
              <a:rPr lang="en-US" sz="4400" dirty="0">
                <a:latin typeface="Times New Roman" panose="02020603050405020304" charset="0"/>
                <a:cs typeface="Times New Roman" panose="02020603050405020304" charset="0"/>
              </a:rPr>
              <a:t>Cassandra</a:t>
            </a:r>
            <a:endParaRPr lang="en-US" sz="4400" dirty="0">
              <a:latin typeface="Times New Roman" panose="02020603050405020304" charset="0"/>
              <a:cs typeface="Times New Roman" panose="02020603050405020304" charset="0"/>
            </a:endParaRPr>
          </a:p>
        </p:txBody>
      </p:sp>
      <p:sp>
        <p:nvSpPr>
          <p:cNvPr id="6" name="Text Placeholder 5"/>
          <p:cNvSpPr>
            <a:spLocks noGrp="1"/>
          </p:cNvSpPr>
          <p:nvPr>
            <p:ph type="body" sz="quarter" idx="19"/>
          </p:nvPr>
        </p:nvSpPr>
        <p:spPr>
          <a:xfrm>
            <a:off x="487417" y="1147472"/>
            <a:ext cx="10879936" cy="479900"/>
          </a:xfrm>
        </p:spPr>
        <p:txBody>
          <a:bodyPr/>
          <a:lstStyle/>
          <a:p>
            <a:pPr algn="ctr"/>
            <a:r>
              <a:rPr lang="en-US" b="0" i="0" dirty="0">
                <a:effectLst/>
                <a:latin typeface="Times New Roman" panose="02020603050405020304" charset="0"/>
                <a:cs typeface="Times New Roman" panose="02020603050405020304" charset="0"/>
              </a:rPr>
              <a:t>     - a </a:t>
            </a:r>
            <a:r>
              <a:rPr lang="en-US" b="0" i="0" dirty="0">
                <a:effectLst/>
                <a:highlight>
                  <a:srgbClr val="C0C0C0"/>
                </a:highlight>
                <a:latin typeface="Times New Roman" panose="02020603050405020304" charset="0"/>
                <a:cs typeface="Times New Roman" panose="02020603050405020304" charset="0"/>
              </a:rPr>
              <a:t>distributed</a:t>
            </a:r>
            <a:r>
              <a:rPr lang="en-US" b="0" i="0" dirty="0">
                <a:effectLst/>
                <a:latin typeface="Times New Roman" panose="02020603050405020304" charset="0"/>
                <a:cs typeface="Times New Roman" panose="02020603050405020304" charset="0"/>
              </a:rPr>
              <a:t> NoSQL</a:t>
            </a:r>
            <a:endParaRPr lang="en-US" dirty="0">
              <a:latin typeface="Times New Roman" panose="02020603050405020304" charset="0"/>
              <a:cs typeface="Times New Roman" panose="02020603050405020304" charset="0"/>
            </a:endParaRPr>
          </a:p>
        </p:txBody>
      </p:sp>
      <p:pic>
        <p:nvPicPr>
          <p:cNvPr id="5" name="Picture 4"/>
          <p:cNvPicPr>
            <a:picLocks noChangeAspect="1"/>
          </p:cNvPicPr>
          <p:nvPr/>
        </p:nvPicPr>
        <p:blipFill rotWithShape="1">
          <a:blip r:embed="rId1"/>
          <a:srcRect r="738" b="30666"/>
          <a:stretch>
            <a:fillRect/>
          </a:stretch>
        </p:blipFill>
        <p:spPr>
          <a:xfrm>
            <a:off x="1598845" y="2293799"/>
            <a:ext cx="9389454" cy="35800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3" name="Picture 2" descr="OIP"/>
          <p:cNvPicPr>
            <a:picLocks noChangeAspect="1"/>
          </p:cNvPicPr>
          <p:nvPr/>
        </p:nvPicPr>
        <p:blipFill>
          <a:blip r:embed="rId1"/>
          <a:stretch>
            <a:fillRect/>
          </a:stretch>
        </p:blipFill>
        <p:spPr>
          <a:xfrm>
            <a:off x="0" y="0"/>
            <a:ext cx="1678305" cy="1122680"/>
          </a:xfrm>
          <a:prstGeom prst="rect">
            <a:avLst/>
          </a:prstGeom>
        </p:spPr>
      </p:pic>
      <p:sp>
        <p:nvSpPr>
          <p:cNvPr id="5" name="Slide Number Placeholder 4"/>
          <p:cNvSpPr>
            <a:spLocks noGrp="1"/>
          </p:cNvSpPr>
          <p:nvPr>
            <p:ph type="sldNum" sz="quarter" idx="12"/>
          </p:nvPr>
        </p:nvSpPr>
        <p:spPr/>
        <p:txBody>
          <a:bodyPr/>
          <a:lstStyle/>
          <a:p>
            <a:fld id="{9B618960-8005-486C-9A75-10CB2AAC16F9}" type="slidenum">
              <a:rPr lang="en-US" smtClean="0">
                <a:solidFill>
                  <a:schemeClr val="bg1"/>
                </a:solidFill>
              </a:rPr>
            </a:fld>
            <a:endParaRPr lang="en-US">
              <a:solidFill>
                <a:schemeClr val="bg1"/>
              </a:solidFill>
            </a:endParaRPr>
          </a:p>
        </p:txBody>
      </p:sp>
      <p:pic>
        <p:nvPicPr>
          <p:cNvPr id="2" name="Content Placeholder 1" descr="Screenshot 2024-04-03 074342"/>
          <p:cNvPicPr>
            <a:picLocks noGrp="1" noChangeAspect="1"/>
          </p:cNvPicPr>
          <p:nvPr>
            <p:ph idx="1"/>
          </p:nvPr>
        </p:nvPicPr>
        <p:blipFill>
          <a:blip r:embed="rId2"/>
          <a:srcRect l="6096"/>
          <a:stretch>
            <a:fillRect/>
          </a:stretch>
        </p:blipFill>
        <p:spPr>
          <a:xfrm>
            <a:off x="1678305" y="1165860"/>
            <a:ext cx="8647430" cy="4526280"/>
          </a:xfrm>
          <a:prstGeom prst="rect">
            <a:avLst/>
          </a:prstGeom>
        </p:spPr>
      </p:pic>
      <p:sp>
        <p:nvSpPr>
          <p:cNvPr id="4" name="Text Box 3"/>
          <p:cNvSpPr txBox="1"/>
          <p:nvPr/>
        </p:nvSpPr>
        <p:spPr>
          <a:xfrm>
            <a:off x="2386330" y="5953125"/>
            <a:ext cx="7419340" cy="460375"/>
          </a:xfrm>
          <a:prstGeom prst="rect">
            <a:avLst/>
          </a:prstGeom>
          <a:noFill/>
        </p:spPr>
        <p:txBody>
          <a:bodyPr wrap="square" rtlCol="0">
            <a:spAutoFit/>
          </a:bodyPr>
          <a:lstStyle/>
          <a:p>
            <a:pPr indent="0" algn="ctr">
              <a:buFont typeface="Arial" panose="020B0604020202020204" pitchFamily="34" charset="0"/>
              <a:buNone/>
            </a:pPr>
            <a:r>
              <a:rPr lang="en-US" sz="2400">
                <a:solidFill>
                  <a:schemeClr val="bg1"/>
                </a:solidFill>
              </a:rPr>
              <a:t>+  Parallel Writes and No Master Node Dependency</a:t>
            </a:r>
            <a:endParaRPr lang="en-US" sz="2400">
              <a:solidFill>
                <a:schemeClr val="bg1"/>
              </a:solidFill>
            </a:endParaRPr>
          </a:p>
        </p:txBody>
      </p:sp>
      <p:sp>
        <p:nvSpPr>
          <p:cNvPr id="8" name="Title 7"/>
          <p:cNvSpPr>
            <a:spLocks noGrp="1"/>
          </p:cNvSpPr>
          <p:nvPr>
            <p:ph type="title"/>
          </p:nvPr>
        </p:nvSpPr>
        <p:spPr/>
        <p:txBody>
          <a:bodyPr/>
          <a:lstStyle/>
          <a:p>
            <a:r>
              <a:rPr lang="en-US" sz="3200" dirty="0"/>
              <a:t>Fast Write</a:t>
            </a:r>
            <a:endParaRPr lang="en-US"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l">
              <a:buNone/>
            </a:pPr>
            <a:r>
              <a:rPr lang="en-US" b="0" i="0" dirty="0">
                <a:solidFill>
                  <a:srgbClr val="1F2438"/>
                </a:solidFill>
                <a:effectLst/>
                <a:latin typeface="Times New Roman" panose="02020603050405020304" charset="0"/>
                <a:cs typeface="Times New Roman" panose="02020603050405020304" charset="0"/>
              </a:rPr>
              <a:t>Cassandra processes data at several stages on the write path, starting with the immediate logging of a write and ending in with a write of data to disk:</a:t>
            </a:r>
            <a:endParaRPr lang="en-US" b="0" i="0" dirty="0">
              <a:solidFill>
                <a:srgbClr val="1F2438"/>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b="0" i="0" dirty="0">
                <a:solidFill>
                  <a:srgbClr val="1F2438"/>
                </a:solidFill>
                <a:effectLst/>
                <a:latin typeface="Times New Roman" panose="02020603050405020304" charset="0"/>
                <a:cs typeface="Times New Roman" panose="02020603050405020304" charset="0"/>
              </a:rPr>
              <a:t>Logging data in the commit log</a:t>
            </a:r>
            <a:endParaRPr lang="en-US" b="0" i="0" dirty="0">
              <a:solidFill>
                <a:srgbClr val="1F2438"/>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b="0" i="0" dirty="0">
                <a:solidFill>
                  <a:srgbClr val="1F2438"/>
                </a:solidFill>
                <a:effectLst/>
                <a:latin typeface="Times New Roman" panose="02020603050405020304" charset="0"/>
                <a:cs typeface="Times New Roman" panose="02020603050405020304" charset="0"/>
              </a:rPr>
              <a:t>Writing data to the </a:t>
            </a:r>
            <a:r>
              <a:rPr lang="en-US" b="0" i="0" dirty="0" err="1">
                <a:solidFill>
                  <a:srgbClr val="1F2438"/>
                </a:solidFill>
                <a:effectLst/>
                <a:latin typeface="Times New Roman" panose="02020603050405020304" charset="0"/>
                <a:cs typeface="Times New Roman" panose="02020603050405020304" charset="0"/>
              </a:rPr>
              <a:t>memtable</a:t>
            </a:r>
            <a:endParaRPr lang="en-US" b="0" i="0" dirty="0">
              <a:solidFill>
                <a:srgbClr val="1F2438"/>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b="0" i="0" dirty="0">
                <a:solidFill>
                  <a:srgbClr val="1F2438"/>
                </a:solidFill>
                <a:effectLst/>
                <a:latin typeface="Times New Roman" panose="02020603050405020304" charset="0"/>
                <a:cs typeface="Times New Roman" panose="02020603050405020304" charset="0"/>
              </a:rPr>
              <a:t>Flushing data from the </a:t>
            </a:r>
            <a:r>
              <a:rPr lang="en-US" b="0" i="0" dirty="0" err="1">
                <a:solidFill>
                  <a:srgbClr val="1F2438"/>
                </a:solidFill>
                <a:effectLst/>
                <a:latin typeface="Times New Roman" panose="02020603050405020304" charset="0"/>
                <a:cs typeface="Times New Roman" panose="02020603050405020304" charset="0"/>
              </a:rPr>
              <a:t>memtable</a:t>
            </a:r>
            <a:endParaRPr lang="en-US" b="0" i="0" dirty="0">
              <a:solidFill>
                <a:srgbClr val="1F2438"/>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b="0" i="0" dirty="0">
                <a:solidFill>
                  <a:srgbClr val="1F2438"/>
                </a:solidFill>
                <a:effectLst/>
                <a:latin typeface="Times New Roman" panose="02020603050405020304" charset="0"/>
                <a:cs typeface="Times New Roman" panose="02020603050405020304" charset="0"/>
              </a:rPr>
              <a:t>Storing data on disk in </a:t>
            </a:r>
            <a:r>
              <a:rPr lang="en-US" b="0" i="0" dirty="0" err="1">
                <a:solidFill>
                  <a:srgbClr val="1F2438"/>
                </a:solidFill>
                <a:effectLst/>
                <a:latin typeface="Times New Roman" panose="02020603050405020304" charset="0"/>
                <a:cs typeface="Times New Roman" panose="02020603050405020304" charset="0"/>
              </a:rPr>
              <a:t>SSTables</a:t>
            </a:r>
            <a:endParaRPr lang="en-US" b="0" i="0" dirty="0">
              <a:solidFill>
                <a:srgbClr val="1F2438"/>
              </a:solidFill>
              <a:effectLst/>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latin typeface="Times New Roman" panose="02020603050405020304" charset="0"/>
                <a:cs typeface="Times New Roman" panose="02020603050405020304" charset="0"/>
              </a:rPr>
            </a:fld>
            <a:endParaRPr lang="en-US" smtClean="0">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1814553" y="1608363"/>
            <a:ext cx="9635140" cy="4525963"/>
          </a:xfrm>
        </p:spPr>
      </p:pic>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
        <p:nvSpPr>
          <p:cNvPr id="9" name="TextBox 8"/>
          <p:cNvSpPr txBox="1"/>
          <p:nvPr/>
        </p:nvSpPr>
        <p:spPr>
          <a:xfrm>
            <a:off x="4963885" y="999155"/>
            <a:ext cx="2326821" cy="369332"/>
          </a:xfrm>
          <a:prstGeom prst="rect">
            <a:avLst/>
          </a:prstGeom>
          <a:noFill/>
        </p:spPr>
        <p:txBody>
          <a:bodyPr wrap="square" rtlCol="0">
            <a:spAutoFit/>
          </a:bodyPr>
          <a:lstStyle/>
          <a:p>
            <a:r>
              <a:rPr lang="en-US" dirty="0"/>
              <a:t>   Fast Read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81744"/>
            <a:ext cx="10972800" cy="5244420"/>
          </a:xfrm>
        </p:spPr>
        <p:txBody>
          <a:bodyPr/>
          <a:lstStyle/>
          <a:p>
            <a:r>
              <a:rPr lang="en-US" sz="2000" b="0" i="0" dirty="0">
                <a:solidFill>
                  <a:srgbClr val="212529"/>
                </a:solidFill>
                <a:effectLst/>
                <a:latin typeface="Times New Roman" panose="02020603050405020304" charset="0"/>
                <a:cs typeface="Times New Roman" panose="02020603050405020304" charset="0"/>
              </a:rPr>
              <a:t>The following steps are followed to </a:t>
            </a:r>
            <a:r>
              <a:rPr lang="en-US" sz="2000" b="1" i="0" dirty="0">
                <a:solidFill>
                  <a:srgbClr val="212529"/>
                </a:solidFill>
                <a:effectLst/>
                <a:latin typeface="Times New Roman" panose="02020603050405020304" charset="0"/>
                <a:cs typeface="Times New Roman" panose="02020603050405020304" charset="0"/>
              </a:rPr>
              <a:t>read the data from Cassandra</a:t>
            </a:r>
            <a:r>
              <a:rPr lang="en-US" sz="2000" b="0" i="0" dirty="0">
                <a:solidFill>
                  <a:srgbClr val="212529"/>
                </a:solidFill>
                <a:effectLst/>
                <a:latin typeface="Times New Roman" panose="02020603050405020304" charset="0"/>
                <a:cs typeface="Times New Roman" panose="02020603050405020304" charset="0"/>
              </a:rPr>
              <a:t>.</a:t>
            </a:r>
            <a:endParaRPr lang="en-US" sz="2000" b="0" i="0" dirty="0">
              <a:solidFill>
                <a:srgbClr val="212529"/>
              </a:solidFill>
              <a:effectLst/>
              <a:latin typeface="Times New Roman" panose="02020603050405020304" charset="0"/>
              <a:cs typeface="Times New Roman" panose="02020603050405020304" charset="0"/>
            </a:endParaRPr>
          </a:p>
          <a:p>
            <a:r>
              <a:rPr lang="en-US" sz="2000" b="0" i="0" dirty="0">
                <a:solidFill>
                  <a:srgbClr val="212529"/>
                </a:solidFill>
                <a:effectLst/>
                <a:latin typeface="Times New Roman" panose="02020603050405020304" charset="0"/>
                <a:cs typeface="Times New Roman" panose="02020603050405020304" charset="0"/>
              </a:rPr>
              <a:t>The Read request will be made from the Client.</a:t>
            </a:r>
            <a:endParaRPr lang="en-US" sz="2000" b="0" i="0" dirty="0">
              <a:solidFill>
                <a:srgbClr val="212529"/>
              </a:solidFill>
              <a:effectLst/>
              <a:latin typeface="Times New Roman" panose="02020603050405020304" charset="0"/>
              <a:cs typeface="Times New Roman" panose="02020603050405020304" charset="0"/>
            </a:endParaRPr>
          </a:p>
          <a:p>
            <a:r>
              <a:rPr lang="en-US" sz="2000" b="0" i="0" dirty="0">
                <a:solidFill>
                  <a:srgbClr val="212529"/>
                </a:solidFill>
                <a:effectLst/>
                <a:latin typeface="Times New Roman" panose="02020603050405020304" charset="0"/>
                <a:cs typeface="Times New Roman" panose="02020603050405020304" charset="0"/>
              </a:rPr>
              <a:t>The request data will be checked in the </a:t>
            </a:r>
            <a:r>
              <a:rPr lang="en-US" sz="2000" b="1" i="0" dirty="0" err="1">
                <a:solidFill>
                  <a:srgbClr val="212529"/>
                </a:solidFill>
                <a:effectLst/>
                <a:latin typeface="Times New Roman" panose="02020603050405020304" charset="0"/>
                <a:cs typeface="Times New Roman" panose="02020603050405020304" charset="0"/>
              </a:rPr>
              <a:t>memtable</a:t>
            </a:r>
            <a:r>
              <a:rPr lang="en-US" sz="2000" b="1" i="0" dirty="0">
                <a:solidFill>
                  <a:srgbClr val="212529"/>
                </a:solidFill>
                <a:effectLst/>
                <a:latin typeface="Times New Roman" panose="02020603050405020304" charset="0"/>
                <a:cs typeface="Times New Roman" panose="02020603050405020304" charset="0"/>
              </a:rPr>
              <a:t>(RAM)</a:t>
            </a:r>
            <a:r>
              <a:rPr lang="en-US" sz="2000" b="0" i="0" dirty="0">
                <a:solidFill>
                  <a:srgbClr val="212529"/>
                </a:solidFill>
                <a:effectLst/>
                <a:latin typeface="Times New Roman" panose="02020603050405020304" charset="0"/>
                <a:cs typeface="Times New Roman" panose="02020603050405020304" charset="0"/>
              </a:rPr>
              <a:t>. If the requested data is present then data will be read from </a:t>
            </a:r>
            <a:r>
              <a:rPr lang="en-US" sz="2000" b="1" i="0" dirty="0" err="1">
                <a:solidFill>
                  <a:srgbClr val="212529"/>
                </a:solidFill>
                <a:effectLst/>
                <a:latin typeface="Times New Roman" panose="02020603050405020304" charset="0"/>
                <a:cs typeface="Times New Roman" panose="02020603050405020304" charset="0"/>
              </a:rPr>
              <a:t>memtable</a:t>
            </a:r>
            <a:r>
              <a:rPr lang="en-US" sz="2000" b="1" i="0" dirty="0">
                <a:solidFill>
                  <a:srgbClr val="212529"/>
                </a:solidFill>
                <a:effectLst/>
                <a:latin typeface="Times New Roman" panose="02020603050405020304" charset="0"/>
                <a:cs typeface="Times New Roman" panose="02020603050405020304" charset="0"/>
              </a:rPr>
              <a:t>(RAM)</a:t>
            </a:r>
            <a:r>
              <a:rPr lang="en-US" sz="2000" b="0" i="0" dirty="0">
                <a:solidFill>
                  <a:srgbClr val="212529"/>
                </a:solidFill>
                <a:effectLst/>
                <a:latin typeface="Times New Roman" panose="02020603050405020304" charset="0"/>
                <a:cs typeface="Times New Roman" panose="02020603050405020304" charset="0"/>
              </a:rPr>
              <a:t> and merged with </a:t>
            </a:r>
            <a:r>
              <a:rPr lang="en-US" sz="2000" b="1" i="0" dirty="0" err="1">
                <a:solidFill>
                  <a:srgbClr val="212529"/>
                </a:solidFill>
                <a:effectLst/>
                <a:latin typeface="Times New Roman" panose="02020603050405020304" charset="0"/>
                <a:cs typeface="Times New Roman" panose="02020603050405020304" charset="0"/>
              </a:rPr>
              <a:t>SSTables</a:t>
            </a:r>
            <a:r>
              <a:rPr lang="en-US" sz="2000" b="1" i="0" dirty="0">
                <a:solidFill>
                  <a:srgbClr val="212529"/>
                </a:solidFill>
                <a:effectLst/>
                <a:latin typeface="Times New Roman" panose="02020603050405020304" charset="0"/>
                <a:cs typeface="Times New Roman" panose="02020603050405020304" charset="0"/>
              </a:rPr>
              <a:t>(DISK)</a:t>
            </a:r>
            <a:r>
              <a:rPr lang="en-US" sz="2000" b="0" i="0" dirty="0">
                <a:solidFill>
                  <a:srgbClr val="212529"/>
                </a:solidFill>
                <a:effectLst/>
                <a:latin typeface="Times New Roman" panose="02020603050405020304" charset="0"/>
                <a:cs typeface="Times New Roman" panose="02020603050405020304" charset="0"/>
              </a:rPr>
              <a:t> files to send final data to the client.</a:t>
            </a:r>
            <a:endParaRPr lang="en-US" sz="2000" b="0" i="0" dirty="0">
              <a:solidFill>
                <a:srgbClr val="212529"/>
              </a:solidFill>
              <a:effectLst/>
              <a:latin typeface="Times New Roman" panose="02020603050405020304" charset="0"/>
              <a:cs typeface="Times New Roman" panose="02020603050405020304" charset="0"/>
            </a:endParaRPr>
          </a:p>
          <a:p>
            <a:r>
              <a:rPr lang="en-US" sz="2000" b="0" i="0" dirty="0">
                <a:solidFill>
                  <a:srgbClr val="212529"/>
                </a:solidFill>
                <a:effectLst/>
                <a:latin typeface="Times New Roman" panose="02020603050405020304" charset="0"/>
                <a:cs typeface="Times New Roman" panose="02020603050405020304" charset="0"/>
              </a:rPr>
              <a:t>If the row cache is enabled then it will be checked to find the data.</a:t>
            </a:r>
            <a:endParaRPr lang="en-US" sz="2000" b="0" i="0" dirty="0">
              <a:solidFill>
                <a:srgbClr val="212529"/>
              </a:solidFill>
              <a:effectLst/>
              <a:latin typeface="Times New Roman" panose="02020603050405020304" charset="0"/>
              <a:cs typeface="Times New Roman" panose="02020603050405020304" charset="0"/>
            </a:endParaRPr>
          </a:p>
          <a:p>
            <a:r>
              <a:rPr lang="en-US" sz="2000" b="0" i="0" dirty="0">
                <a:solidFill>
                  <a:srgbClr val="212529"/>
                </a:solidFill>
                <a:effectLst/>
                <a:latin typeface="Times New Roman" panose="02020603050405020304" charset="0"/>
                <a:cs typeface="Times New Roman" panose="02020603050405020304" charset="0"/>
              </a:rPr>
              <a:t>The </a:t>
            </a:r>
            <a:r>
              <a:rPr lang="en-US" sz="2000" b="1" i="0" dirty="0">
                <a:solidFill>
                  <a:srgbClr val="212529"/>
                </a:solidFill>
                <a:effectLst/>
                <a:latin typeface="Times New Roman" panose="02020603050405020304" charset="0"/>
                <a:cs typeface="Times New Roman" panose="02020603050405020304" charset="0"/>
              </a:rPr>
              <a:t>Bloom Filters</a:t>
            </a:r>
            <a:r>
              <a:rPr lang="en-US" sz="2000" b="0" i="0" dirty="0">
                <a:solidFill>
                  <a:srgbClr val="212529"/>
                </a:solidFill>
                <a:effectLst/>
                <a:latin typeface="Times New Roman" panose="02020603050405020304" charset="0"/>
                <a:cs typeface="Times New Roman" panose="02020603050405020304" charset="0"/>
              </a:rPr>
              <a:t> are loaded in the Heap memory that will be checked to find out the </a:t>
            </a:r>
            <a:r>
              <a:rPr lang="en-US" sz="2000" b="0" i="0" dirty="0" err="1">
                <a:solidFill>
                  <a:srgbClr val="212529"/>
                </a:solidFill>
                <a:effectLst/>
                <a:latin typeface="Times New Roman" panose="02020603050405020304" charset="0"/>
                <a:cs typeface="Times New Roman" panose="02020603050405020304" charset="0"/>
              </a:rPr>
              <a:t>SSTables</a:t>
            </a:r>
            <a:r>
              <a:rPr lang="en-US" sz="2000" b="0" i="0" dirty="0">
                <a:solidFill>
                  <a:srgbClr val="212529"/>
                </a:solidFill>
                <a:effectLst/>
                <a:latin typeface="Times New Roman" panose="02020603050405020304" charset="0"/>
                <a:cs typeface="Times New Roman" panose="02020603050405020304" charset="0"/>
              </a:rPr>
              <a:t> file that can store the requested partition data. Since Bloom Filters works on probabilistic function and can return false positives. In some cases Bloom Filters does not return the </a:t>
            </a:r>
            <a:r>
              <a:rPr lang="en-US" sz="2000" b="0" i="0" dirty="0" err="1">
                <a:solidFill>
                  <a:srgbClr val="212529"/>
                </a:solidFill>
                <a:effectLst/>
                <a:latin typeface="Times New Roman" panose="02020603050405020304" charset="0"/>
                <a:cs typeface="Times New Roman" panose="02020603050405020304" charset="0"/>
              </a:rPr>
              <a:t>SSTable</a:t>
            </a:r>
            <a:r>
              <a:rPr lang="en-US" sz="2000" b="0" i="0" dirty="0">
                <a:solidFill>
                  <a:srgbClr val="212529"/>
                </a:solidFill>
                <a:effectLst/>
                <a:latin typeface="Times New Roman" panose="02020603050405020304" charset="0"/>
                <a:cs typeface="Times New Roman" panose="02020603050405020304" charset="0"/>
              </a:rPr>
              <a:t> file then Cassandra further checks in the partition key cache.</a:t>
            </a:r>
            <a:endParaRPr lang="en-US" sz="2000" b="0" i="0" dirty="0">
              <a:solidFill>
                <a:srgbClr val="212529"/>
              </a:solidFill>
              <a:effectLst/>
              <a:latin typeface="Times New Roman" panose="02020603050405020304" charset="0"/>
              <a:cs typeface="Times New Roman" panose="02020603050405020304" charset="0"/>
            </a:endParaRPr>
          </a:p>
          <a:p>
            <a:r>
              <a:rPr lang="en-US" sz="2000" b="0" i="0" dirty="0">
                <a:solidFill>
                  <a:srgbClr val="212529"/>
                </a:solidFill>
                <a:effectLst/>
                <a:latin typeface="Times New Roman" panose="02020603050405020304" charset="0"/>
                <a:cs typeface="Times New Roman" panose="02020603050405020304" charset="0"/>
              </a:rPr>
              <a:t>The </a:t>
            </a:r>
            <a:r>
              <a:rPr lang="en-US" sz="2000" b="1" i="0" dirty="0">
                <a:solidFill>
                  <a:srgbClr val="212529"/>
                </a:solidFill>
                <a:effectLst/>
                <a:latin typeface="Times New Roman" panose="02020603050405020304" charset="0"/>
                <a:cs typeface="Times New Roman" panose="02020603050405020304" charset="0"/>
              </a:rPr>
              <a:t>Partition Key Cache</a:t>
            </a:r>
            <a:r>
              <a:rPr lang="en-US" sz="2000" b="0" i="0" dirty="0">
                <a:solidFill>
                  <a:srgbClr val="212529"/>
                </a:solidFill>
                <a:effectLst/>
                <a:latin typeface="Times New Roman" panose="02020603050405020304" charset="0"/>
                <a:cs typeface="Times New Roman" panose="02020603050405020304" charset="0"/>
              </a:rPr>
              <a:t> is used to store the partition index in heap memory and the partition index of data will be searched in that. If the Partition Key is present in the Partition Key Cache then Cassandra will go to compression offset to find the Disk that has the data. If the Partition Key is not present in the Partition Key Cache then the partition summary is searched to find user-requested data.</a:t>
            </a:r>
            <a:endParaRPr lang="en-US" sz="2000" b="0" i="0" dirty="0">
              <a:solidFill>
                <a:srgbClr val="212529"/>
              </a:solidFill>
              <a:effectLst/>
              <a:latin typeface="Times New Roman" panose="02020603050405020304" charset="0"/>
              <a:cs typeface="Times New Roman" panose="02020603050405020304" charset="0"/>
            </a:endParaRPr>
          </a:p>
          <a:p>
            <a:endParaRPr lang="en-US" sz="18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latin typeface="Times New Roman" panose="02020603050405020304" charset="0"/>
                <a:cs typeface="Times New Roman" panose="02020603050405020304" charset="0"/>
              </a:rPr>
            </a:fld>
            <a:endParaRPr lang="en-US" smtClean="0">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i="0" dirty="0">
                <a:solidFill>
                  <a:srgbClr val="212529"/>
                </a:solidFill>
                <a:effectLst/>
                <a:latin typeface="Times New Roman" panose="02020603050405020304" charset="0"/>
                <a:cs typeface="Times New Roman" panose="02020603050405020304" charset="0"/>
              </a:rPr>
              <a:t>Partition Index</a:t>
            </a:r>
            <a:r>
              <a:rPr lang="en-US" b="0" i="0" dirty="0">
                <a:solidFill>
                  <a:srgbClr val="212529"/>
                </a:solidFill>
                <a:effectLst/>
                <a:latin typeface="Times New Roman" panose="02020603050405020304" charset="0"/>
                <a:cs typeface="Times New Roman" panose="02020603050405020304" charset="0"/>
              </a:rPr>
              <a:t> is used to store the Partition key of the data that will be used in the Compression offset map to find out the exact location of the Disk which has stored the data.</a:t>
            </a:r>
            <a:endParaRPr lang="en-US" b="0" i="0" dirty="0">
              <a:solidFill>
                <a:srgbClr val="212529"/>
              </a:solidFill>
              <a:effectLst/>
              <a:latin typeface="Times New Roman" panose="02020603050405020304" charset="0"/>
              <a:cs typeface="Times New Roman" panose="02020603050405020304" charset="0"/>
            </a:endParaRPr>
          </a:p>
          <a:p>
            <a:r>
              <a:rPr lang="en-US" b="0" i="0" dirty="0">
                <a:solidFill>
                  <a:srgbClr val="212529"/>
                </a:solidFill>
                <a:effectLst/>
                <a:latin typeface="Times New Roman" panose="02020603050405020304" charset="0"/>
                <a:cs typeface="Times New Roman" panose="02020603050405020304" charset="0"/>
              </a:rPr>
              <a:t>The </a:t>
            </a:r>
            <a:r>
              <a:rPr lang="en-US" b="1" i="0" dirty="0">
                <a:solidFill>
                  <a:srgbClr val="212529"/>
                </a:solidFill>
                <a:effectLst/>
                <a:latin typeface="Times New Roman" panose="02020603050405020304" charset="0"/>
                <a:cs typeface="Times New Roman" panose="02020603050405020304" charset="0"/>
              </a:rPr>
              <a:t>Compression offset map</a:t>
            </a:r>
            <a:r>
              <a:rPr lang="en-US" b="0" i="0" dirty="0">
                <a:solidFill>
                  <a:srgbClr val="212529"/>
                </a:solidFill>
                <a:effectLst/>
                <a:latin typeface="Times New Roman" panose="02020603050405020304" charset="0"/>
                <a:cs typeface="Times New Roman" panose="02020603050405020304" charset="0"/>
              </a:rPr>
              <a:t> is used to hold the exact location of data. It uses the Partition key to locate that. Once the Compression offset map indicates the location where data is stored the further process is to fetch the data and share it with the user.</a:t>
            </a:r>
            <a:endParaRPr lang="en-US" b="0" i="0" dirty="0">
              <a:solidFill>
                <a:srgbClr val="212529"/>
              </a:solidFill>
              <a:effectLst/>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latin typeface="Times New Roman" panose="02020603050405020304" charset="0"/>
                <a:cs typeface="Times New Roman" panose="02020603050405020304" charset="0"/>
              </a:rPr>
            </a:fld>
            <a:endParaRPr lang="en-US" smtClean="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777" y="432707"/>
            <a:ext cx="5910943" cy="963386"/>
          </a:xfrm>
        </p:spPr>
        <p:txBody>
          <a:bodyPr/>
          <a:lstStyle/>
          <a:p>
            <a:r>
              <a:rPr lang="en-US" sz="3600" b="0" i="0" dirty="0">
                <a:solidFill>
                  <a:schemeClr val="tx1"/>
                </a:solidFill>
                <a:effectLst/>
                <a:latin typeface="Times New Roman" panose="02020603050405020304" charset="0"/>
                <a:cs typeface="Times New Roman" panose="02020603050405020304" charset="0"/>
              </a:rPr>
              <a:t>Cassandra Use Cases</a:t>
            </a:r>
            <a:br>
              <a:rPr lang="en-US" sz="3600" b="0" i="0" dirty="0">
                <a:solidFill>
                  <a:schemeClr val="tx1"/>
                </a:solidFill>
                <a:effectLst/>
                <a:latin typeface="Times New Roman" panose="02020603050405020304" charset="0"/>
                <a:cs typeface="Times New Roman" panose="02020603050405020304" charset="0"/>
              </a:rPr>
            </a:br>
            <a:endParaRPr lang="en-US" sz="3600" dirty="0">
              <a:solidFill>
                <a:schemeClr val="tx1"/>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r>
              <a:rPr lang="en-US" sz="2800" b="1" i="0" dirty="0">
                <a:solidFill>
                  <a:srgbClr val="212529"/>
                </a:solidFill>
                <a:effectLst/>
                <a:latin typeface="Times New Roman" panose="02020603050405020304" charset="0"/>
                <a:cs typeface="Times New Roman" panose="02020603050405020304" charset="0"/>
              </a:rPr>
              <a:t>Apache Cassandra</a:t>
            </a:r>
            <a:r>
              <a:rPr lang="en-US" sz="2800" b="0" i="0" dirty="0">
                <a:solidFill>
                  <a:srgbClr val="212529"/>
                </a:solidFill>
                <a:effectLst/>
                <a:latin typeface="Times New Roman" panose="02020603050405020304" charset="0"/>
                <a:cs typeface="Times New Roman" panose="02020603050405020304" charset="0"/>
              </a:rPr>
              <a:t> is a widely used open-source </a:t>
            </a:r>
            <a:r>
              <a:rPr lang="en-US" sz="2800" b="0" i="0" dirty="0" err="1">
                <a:solidFill>
                  <a:srgbClr val="212529"/>
                </a:solidFill>
                <a:effectLst/>
                <a:latin typeface="Times New Roman" panose="02020603050405020304" charset="0"/>
                <a:cs typeface="Times New Roman" panose="02020603050405020304" charset="0"/>
              </a:rPr>
              <a:t>NoSql</a:t>
            </a:r>
            <a:r>
              <a:rPr lang="en-US" sz="2800" b="0" i="0" dirty="0">
                <a:solidFill>
                  <a:srgbClr val="212529"/>
                </a:solidFill>
                <a:effectLst/>
                <a:latin typeface="Times New Roman" panose="02020603050405020304" charset="0"/>
                <a:cs typeface="Times New Roman" panose="02020603050405020304" charset="0"/>
              </a:rPr>
              <a:t> database solution that was developed at Facebook. It is used by a wide range of organizations such as </a:t>
            </a:r>
            <a:r>
              <a:rPr lang="en-US" sz="2800" b="1" i="0" dirty="0">
                <a:solidFill>
                  <a:srgbClr val="212529"/>
                </a:solidFill>
                <a:effectLst/>
                <a:latin typeface="Times New Roman" panose="02020603050405020304" charset="0"/>
                <a:cs typeface="Times New Roman" panose="02020603050405020304" charset="0"/>
              </a:rPr>
              <a:t>Netflix, Apple, Spotify, Twitter, Instagram, Rackspace, Cisco</a:t>
            </a:r>
            <a:r>
              <a:rPr lang="en-US" sz="2800" b="0" i="0" dirty="0">
                <a:solidFill>
                  <a:srgbClr val="212529"/>
                </a:solidFill>
                <a:effectLst/>
                <a:latin typeface="Times New Roman" panose="02020603050405020304" charset="0"/>
                <a:cs typeface="Times New Roman" panose="02020603050405020304" charset="0"/>
              </a:rPr>
              <a:t>, and so on to perform different use cases. The Cassandra node setup is simple and the maintenance is automatically done. Cassandra takes care of the resynchronization and distribution of the data. The </a:t>
            </a:r>
            <a:r>
              <a:rPr lang="en-US" sz="2800" b="1" i="0" dirty="0">
                <a:solidFill>
                  <a:srgbClr val="212529"/>
                </a:solidFill>
                <a:effectLst/>
                <a:latin typeface="Times New Roman" panose="02020603050405020304" charset="0"/>
                <a:cs typeface="Times New Roman" panose="02020603050405020304" charset="0"/>
              </a:rPr>
              <a:t>distributed decentralized architecture</a:t>
            </a:r>
            <a:r>
              <a:rPr lang="en-US" sz="2800" b="0" i="0" dirty="0">
                <a:solidFill>
                  <a:srgbClr val="212529"/>
                </a:solidFill>
                <a:effectLst/>
                <a:latin typeface="Times New Roman" panose="02020603050405020304" charset="0"/>
                <a:cs typeface="Times New Roman" panose="02020603050405020304" charset="0"/>
              </a:rPr>
              <a:t> of Cassandra and the </a:t>
            </a:r>
            <a:r>
              <a:rPr lang="en-US" sz="2800" b="1" i="0" dirty="0">
                <a:solidFill>
                  <a:srgbClr val="212529"/>
                </a:solidFill>
                <a:effectLst/>
                <a:latin typeface="Times New Roman" panose="02020603050405020304" charset="0"/>
                <a:cs typeface="Times New Roman" panose="02020603050405020304" charset="0"/>
              </a:rPr>
              <a:t>columnar storage</a:t>
            </a:r>
            <a:r>
              <a:rPr lang="en-US" sz="2800" b="0" i="0" dirty="0">
                <a:solidFill>
                  <a:srgbClr val="212529"/>
                </a:solidFill>
                <a:effectLst/>
                <a:latin typeface="Times New Roman" panose="02020603050405020304" charset="0"/>
                <a:cs typeface="Times New Roman" panose="02020603050405020304" charset="0"/>
              </a:rPr>
              <a:t> facility provide a high speed of reading and writing operations on </a:t>
            </a:r>
            <a:r>
              <a:rPr lang="en-US" sz="2800" b="1" i="0" dirty="0">
                <a:solidFill>
                  <a:srgbClr val="212529"/>
                </a:solidFill>
                <a:effectLst/>
                <a:latin typeface="Times New Roman" panose="02020603050405020304" charset="0"/>
                <a:cs typeface="Times New Roman" panose="02020603050405020304" charset="0"/>
              </a:rPr>
              <a:t>structured, semi-structured, and unstructured data</a:t>
            </a:r>
            <a:r>
              <a:rPr lang="en-US" sz="2800" b="0" i="0" dirty="0">
                <a:solidFill>
                  <a:srgbClr val="212529"/>
                </a:solidFill>
                <a:effectLst/>
                <a:latin typeface="Times New Roman" panose="02020603050405020304" charset="0"/>
                <a:cs typeface="Times New Roman" panose="02020603050405020304" charset="0"/>
              </a:rPr>
              <a:t>.</a:t>
            </a:r>
            <a:endParaRPr lang="en-US" sz="2800" b="0" i="0" dirty="0">
              <a:solidFill>
                <a:srgbClr val="212529"/>
              </a:solidFill>
              <a:effectLst/>
              <a:latin typeface="Times New Roman" panose="02020603050405020304" charset="0"/>
              <a:cs typeface="Times New Roman" panose="02020603050405020304" charset="0"/>
            </a:endParaRPr>
          </a:p>
          <a:p>
            <a:endParaRPr lang="en-US" sz="2800" dirty="0">
              <a:solidFill>
                <a:srgbClr val="212529"/>
              </a:solidFill>
              <a:latin typeface="Times New Roman" panose="02020603050405020304" charset="0"/>
              <a:cs typeface="Times New Roman" panose="02020603050405020304" charset="0"/>
            </a:endParaRPr>
          </a:p>
          <a:p>
            <a:endParaRPr lang="en-US" sz="28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latin typeface="Times New Roman" panose="02020603050405020304" charset="0"/>
                <a:cs typeface="Times New Roman" panose="02020603050405020304" charset="0"/>
              </a:rPr>
            </a:fld>
            <a:endParaRPr lang="en-US" smtClean="0">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36814"/>
            <a:ext cx="10972800" cy="5489349"/>
          </a:xfrm>
        </p:spPr>
        <p:txBody>
          <a:bodyPr/>
          <a:lstStyle/>
          <a:p>
            <a:r>
              <a:rPr lang="en-US" b="1" i="0" u="sng" dirty="0">
                <a:solidFill>
                  <a:schemeClr val="accent5">
                    <a:lumMod val="60000"/>
                    <a:lumOff val="40000"/>
                  </a:schemeClr>
                </a:solidFill>
                <a:effectLst/>
                <a:latin typeface="Times New Roman" panose="02020603050405020304" charset="0"/>
                <a:cs typeface="Times New Roman" panose="02020603050405020304" charset="0"/>
              </a:rPr>
              <a:t>Inventory management and E-commerce</a:t>
            </a:r>
            <a:endParaRPr lang="en-US" b="0" i="0" dirty="0">
              <a:solidFill>
                <a:schemeClr val="accent5">
                  <a:lumMod val="60000"/>
                  <a:lumOff val="40000"/>
                </a:schemeClr>
              </a:solidFill>
              <a:effectLst/>
              <a:latin typeface="Times New Roman" panose="02020603050405020304" charset="0"/>
              <a:cs typeface="Times New Roman" panose="02020603050405020304" charset="0"/>
            </a:endParaRPr>
          </a:p>
          <a:p>
            <a:r>
              <a:rPr lang="en-US" b="0" i="0" dirty="0">
                <a:solidFill>
                  <a:srgbClr val="212529"/>
                </a:solidFill>
                <a:effectLst/>
                <a:latin typeface="Times New Roman" panose="02020603050405020304" charset="0"/>
                <a:cs typeface="Times New Roman" panose="02020603050405020304" charset="0"/>
              </a:rPr>
              <a:t>The </a:t>
            </a:r>
            <a:r>
              <a:rPr lang="en-US" b="1" i="0" dirty="0">
                <a:solidFill>
                  <a:srgbClr val="212529"/>
                </a:solidFill>
                <a:effectLst/>
                <a:latin typeface="Times New Roman" panose="02020603050405020304" charset="0"/>
                <a:cs typeface="Times New Roman" panose="02020603050405020304" charset="0"/>
              </a:rPr>
              <a:t>E-commerce companies</a:t>
            </a:r>
            <a:r>
              <a:rPr lang="en-US" b="0" i="0" dirty="0">
                <a:solidFill>
                  <a:srgbClr val="212529"/>
                </a:solidFill>
                <a:effectLst/>
                <a:latin typeface="Times New Roman" panose="02020603050405020304" charset="0"/>
                <a:cs typeface="Times New Roman" panose="02020603050405020304" charset="0"/>
              </a:rPr>
              <a:t> are using Apache Cassandra to avoid site down issues and achieve a cost-effective scale because they can't afford the site down issue in peak hours. Cassandra's distributed and multi-region replication provides high availability of data and ensures zero downtime. The </a:t>
            </a:r>
            <a:r>
              <a:rPr lang="en-US" b="1" i="0" dirty="0">
                <a:solidFill>
                  <a:srgbClr val="212529"/>
                </a:solidFill>
                <a:effectLst/>
                <a:latin typeface="Times New Roman" panose="02020603050405020304" charset="0"/>
                <a:cs typeface="Times New Roman" panose="02020603050405020304" charset="0"/>
              </a:rPr>
              <a:t>peer-to-peer</a:t>
            </a:r>
            <a:r>
              <a:rPr lang="en-US" b="0" i="0" dirty="0">
                <a:solidFill>
                  <a:srgbClr val="212529"/>
                </a:solidFill>
                <a:effectLst/>
                <a:latin typeface="Times New Roman" panose="02020603050405020304" charset="0"/>
                <a:cs typeface="Times New Roman" panose="02020603050405020304" charset="0"/>
              </a:rPr>
              <a:t> architecture put data in the resign around the world and closed to the customer due to which the response of query is very fast.</a:t>
            </a:r>
            <a:endParaRPr lang="en-US" b="1" u="sng" dirty="0">
              <a:solidFill>
                <a:srgbClr val="8B0000"/>
              </a:solidFill>
              <a:latin typeface="Times New Roman" panose="02020603050405020304" charset="0"/>
              <a:cs typeface="Times New Roman" panose="02020603050405020304" charset="0"/>
            </a:endParaRPr>
          </a:p>
          <a:p>
            <a:pPr marL="0" indent="0">
              <a:buNone/>
            </a:pPr>
            <a:endParaRPr lang="en-US" b="1" u="sng" dirty="0">
              <a:solidFill>
                <a:srgbClr val="8B0000"/>
              </a:solidFill>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latin typeface="Times New Roman" panose="02020603050405020304" charset="0"/>
                <a:cs typeface="Times New Roman" panose="02020603050405020304" charset="0"/>
              </a:rPr>
            </a:fld>
            <a:endParaRPr lang="en-US" smtClean="0">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i="0" u="sng" dirty="0">
                <a:solidFill>
                  <a:schemeClr val="accent5">
                    <a:lumMod val="60000"/>
                    <a:lumOff val="40000"/>
                  </a:schemeClr>
                </a:solidFill>
                <a:effectLst/>
                <a:latin typeface="Times New Roman" panose="02020603050405020304" charset="0"/>
                <a:cs typeface="Times New Roman" panose="02020603050405020304" charset="0"/>
              </a:rPr>
              <a:t>(IoT)Internet of things and edge computing</a:t>
            </a:r>
            <a:endParaRPr lang="en-US" b="0" i="0" dirty="0">
              <a:solidFill>
                <a:schemeClr val="accent5">
                  <a:lumMod val="60000"/>
                  <a:lumOff val="40000"/>
                </a:schemeClr>
              </a:solidFill>
              <a:effectLst/>
              <a:latin typeface="Times New Roman" panose="02020603050405020304" charset="0"/>
              <a:cs typeface="Times New Roman" panose="02020603050405020304" charset="0"/>
            </a:endParaRPr>
          </a:p>
          <a:p>
            <a:r>
              <a:rPr lang="en-US" sz="2000" b="0" i="0" dirty="0">
                <a:solidFill>
                  <a:srgbClr val="212529"/>
                </a:solidFill>
                <a:effectLst/>
                <a:latin typeface="Times New Roman" panose="02020603050405020304" charset="0"/>
                <a:cs typeface="Times New Roman" panose="02020603050405020304" charset="0"/>
              </a:rPr>
              <a:t>The </a:t>
            </a:r>
            <a:r>
              <a:rPr lang="en-US" sz="2000" b="1" i="0" dirty="0">
                <a:solidFill>
                  <a:srgbClr val="212529"/>
                </a:solidFill>
                <a:effectLst/>
                <a:latin typeface="Times New Roman" panose="02020603050405020304" charset="0"/>
                <a:cs typeface="Times New Roman" panose="02020603050405020304" charset="0"/>
              </a:rPr>
              <a:t>IoT devices</a:t>
            </a:r>
            <a:r>
              <a:rPr lang="en-US" sz="2000" b="0" i="0" dirty="0">
                <a:solidFill>
                  <a:srgbClr val="212529"/>
                </a:solidFill>
                <a:effectLst/>
                <a:latin typeface="Times New Roman" panose="02020603050405020304" charset="0"/>
                <a:cs typeface="Times New Roman" panose="02020603050405020304" charset="0"/>
              </a:rPr>
              <a:t> are producing never-ending data such as weather tracking, traffic detail, health indicators, sensors data, vehicles, mobile device data, and so on. Apache Cassandra is capable of ingesting the concurrent data from any node with him and capable to handle any high-velocity data.</a:t>
            </a:r>
            <a:endParaRPr lang="en-US" sz="2000" b="0" i="0" dirty="0">
              <a:solidFill>
                <a:srgbClr val="212529"/>
              </a:solidFill>
              <a:effectLst/>
              <a:latin typeface="Times New Roman" panose="02020603050405020304" charset="0"/>
              <a:cs typeface="Times New Roman" panose="02020603050405020304" charset="0"/>
            </a:endParaRPr>
          </a:p>
          <a:p>
            <a:pPr algn="just"/>
            <a:r>
              <a:rPr lang="en-US" sz="2000" b="0" i="0" dirty="0">
                <a:solidFill>
                  <a:srgbClr val="212529"/>
                </a:solidFill>
                <a:effectLst/>
                <a:latin typeface="Times New Roman" panose="02020603050405020304" charset="0"/>
                <a:cs typeface="Times New Roman" panose="02020603050405020304" charset="0"/>
              </a:rPr>
              <a:t>Below are some of the reasons in which Apache Cassandra is fit for the (IoT)Internet of things and edge computing devices.</a:t>
            </a:r>
            <a:endParaRPr lang="en-US" sz="2000" b="0" i="0" dirty="0">
              <a:solidFill>
                <a:srgbClr val="212529"/>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sz="2000" b="0" i="0" dirty="0">
                <a:solidFill>
                  <a:srgbClr val="212529"/>
                </a:solidFill>
                <a:effectLst/>
                <a:latin typeface="Times New Roman" panose="02020603050405020304" charset="0"/>
                <a:cs typeface="Times New Roman" panose="02020603050405020304" charset="0"/>
              </a:rPr>
              <a:t>All nodes in Apache Cassandra can perform </a:t>
            </a:r>
            <a:r>
              <a:rPr lang="en-US" sz="2000" b="1" i="0" dirty="0">
                <a:solidFill>
                  <a:srgbClr val="212529"/>
                </a:solidFill>
                <a:effectLst/>
                <a:latin typeface="Times New Roman" panose="02020603050405020304" charset="0"/>
                <a:cs typeface="Times New Roman" panose="02020603050405020304" charset="0"/>
              </a:rPr>
              <a:t>read and write operations</a:t>
            </a:r>
            <a:r>
              <a:rPr lang="en-US" sz="2000" b="0" i="0" dirty="0">
                <a:solidFill>
                  <a:srgbClr val="212529"/>
                </a:solidFill>
                <a:effectLst/>
                <a:latin typeface="Times New Roman" panose="02020603050405020304" charset="0"/>
                <a:cs typeface="Times New Roman" panose="02020603050405020304" charset="0"/>
              </a:rPr>
              <a:t> and can </a:t>
            </a:r>
            <a:r>
              <a:rPr lang="en-US" sz="2000" b="1" i="0" dirty="0">
                <a:solidFill>
                  <a:srgbClr val="212529"/>
                </a:solidFill>
                <a:effectLst/>
                <a:latin typeface="Times New Roman" panose="02020603050405020304" charset="0"/>
                <a:cs typeface="Times New Roman" panose="02020603050405020304" charset="0"/>
              </a:rPr>
              <a:t>ingest data concurrently</a:t>
            </a:r>
            <a:r>
              <a:rPr lang="en-US" sz="2000" b="0" i="0" dirty="0">
                <a:solidFill>
                  <a:srgbClr val="212529"/>
                </a:solidFill>
                <a:effectLst/>
                <a:latin typeface="Times New Roman" panose="02020603050405020304" charset="0"/>
                <a:cs typeface="Times New Roman" panose="02020603050405020304" charset="0"/>
              </a:rPr>
              <a:t>.</a:t>
            </a:r>
            <a:endParaRPr lang="en-US" sz="2000" b="0" i="0" dirty="0">
              <a:solidFill>
                <a:srgbClr val="212529"/>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sz="2000" b="0" i="0" dirty="0">
                <a:solidFill>
                  <a:srgbClr val="212529"/>
                </a:solidFill>
                <a:effectLst/>
                <a:latin typeface="Times New Roman" panose="02020603050405020304" charset="0"/>
                <a:cs typeface="Times New Roman" panose="02020603050405020304" charset="0"/>
              </a:rPr>
              <a:t>Apache Cassandra is capable of handling </a:t>
            </a:r>
            <a:r>
              <a:rPr lang="en-US" sz="2000" b="1" i="0" dirty="0">
                <a:solidFill>
                  <a:srgbClr val="212529"/>
                </a:solidFill>
                <a:effectLst/>
                <a:latin typeface="Times New Roman" panose="02020603050405020304" charset="0"/>
                <a:cs typeface="Times New Roman" panose="02020603050405020304" charset="0"/>
              </a:rPr>
              <a:t>high volume and time-series data</a:t>
            </a:r>
            <a:r>
              <a:rPr lang="en-US" sz="2000" b="0" i="0" dirty="0">
                <a:solidFill>
                  <a:srgbClr val="212529"/>
                </a:solidFill>
                <a:effectLst/>
                <a:latin typeface="Times New Roman" panose="02020603050405020304" charset="0"/>
                <a:cs typeface="Times New Roman" panose="02020603050405020304" charset="0"/>
              </a:rPr>
              <a:t>.</a:t>
            </a:r>
            <a:endParaRPr lang="en-US" sz="2000" b="0" i="0" dirty="0">
              <a:solidFill>
                <a:srgbClr val="212529"/>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sz="2000" b="0" i="0" dirty="0">
                <a:solidFill>
                  <a:srgbClr val="212529"/>
                </a:solidFill>
                <a:effectLst/>
                <a:latin typeface="Times New Roman" panose="02020603050405020304" charset="0"/>
                <a:cs typeface="Times New Roman" panose="02020603050405020304" charset="0"/>
              </a:rPr>
              <a:t>Apache Cassandra supports </a:t>
            </a:r>
            <a:r>
              <a:rPr lang="en-US" sz="2000" b="1" i="0" dirty="0">
                <a:solidFill>
                  <a:srgbClr val="212529"/>
                </a:solidFill>
                <a:effectLst/>
                <a:latin typeface="Times New Roman" panose="02020603050405020304" charset="0"/>
                <a:cs typeface="Times New Roman" panose="02020603050405020304" charset="0"/>
              </a:rPr>
              <a:t>real-time analysis</a:t>
            </a:r>
            <a:r>
              <a:rPr lang="en-US" sz="2000" b="0" i="0" dirty="0">
                <a:solidFill>
                  <a:srgbClr val="212529"/>
                </a:solidFill>
                <a:effectLst/>
                <a:latin typeface="Times New Roman" panose="02020603050405020304" charset="0"/>
                <a:cs typeface="Times New Roman" panose="02020603050405020304" charset="0"/>
              </a:rPr>
              <a:t> and </a:t>
            </a:r>
            <a:r>
              <a:rPr lang="en-US" sz="2000" b="1" i="0" dirty="0">
                <a:solidFill>
                  <a:srgbClr val="212529"/>
                </a:solidFill>
                <a:effectLst/>
                <a:latin typeface="Times New Roman" panose="02020603050405020304" charset="0"/>
                <a:cs typeface="Times New Roman" panose="02020603050405020304" charset="0"/>
              </a:rPr>
              <a:t>high availability</a:t>
            </a:r>
            <a:r>
              <a:rPr lang="en-US" sz="2000" b="0" i="0" dirty="0">
                <a:solidFill>
                  <a:srgbClr val="212529"/>
                </a:solidFill>
                <a:effectLst/>
                <a:latin typeface="Times New Roman" panose="02020603050405020304" charset="0"/>
                <a:cs typeface="Times New Roman" panose="02020603050405020304" charset="0"/>
              </a:rPr>
              <a:t>.</a:t>
            </a:r>
            <a:endParaRPr lang="en-US" sz="2000" b="0" i="0" dirty="0">
              <a:solidFill>
                <a:srgbClr val="212529"/>
              </a:solidFill>
              <a:effectLst/>
              <a:latin typeface="Times New Roman" panose="02020603050405020304" charset="0"/>
              <a:cs typeface="Times New Roman" panose="02020603050405020304" charset="0"/>
            </a:endParaRPr>
          </a:p>
          <a:p>
            <a:pPr marL="0" indent="0">
              <a:buNone/>
            </a:pPr>
            <a:br>
              <a:rPr lang="en-US" dirty="0">
                <a:latin typeface="Times New Roman" panose="02020603050405020304" charset="0"/>
                <a:cs typeface="Times New Roman" panose="02020603050405020304" charset="0"/>
              </a:rPr>
            </a:br>
            <a:endParaRPr lang="en-US"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latin typeface="Times New Roman" panose="02020603050405020304" charset="0"/>
                <a:cs typeface="Times New Roman" panose="02020603050405020304" charset="0"/>
              </a:rPr>
            </a:fld>
            <a:endParaRPr lang="en-US" smtClean="0">
              <a:latin typeface="Times New Roman" panose="02020603050405020304" charset="0"/>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914400" lvl="2" indent="0" algn="just">
              <a:buNone/>
            </a:pPr>
            <a:r>
              <a:rPr lang="en-US" b="1" i="0" dirty="0">
                <a:effectLst/>
                <a:latin typeface="Times New Roman" panose="02020603050405020304" charset="0"/>
                <a:cs typeface="Times New Roman" panose="02020603050405020304" charset="0"/>
              </a:rPr>
              <a:t>                                 Authentication and Fraud Detection</a:t>
            </a:r>
            <a:endParaRPr lang="en-US" b="0" i="0" dirty="0">
              <a:effectLst/>
              <a:latin typeface="Times New Roman" panose="02020603050405020304" charset="0"/>
              <a:cs typeface="Times New Roman" panose="02020603050405020304" charset="0"/>
            </a:endParaRPr>
          </a:p>
          <a:p>
            <a:pPr algn="just"/>
            <a:r>
              <a:rPr lang="en-US" sz="2000" b="1" i="0" dirty="0">
                <a:solidFill>
                  <a:srgbClr val="212529"/>
                </a:solidFill>
                <a:effectLst/>
                <a:latin typeface="Times New Roman" panose="02020603050405020304" charset="0"/>
                <a:cs typeface="Times New Roman" panose="02020603050405020304" charset="0"/>
              </a:rPr>
              <a:t>Security threats</a:t>
            </a:r>
            <a:r>
              <a:rPr lang="en-US" sz="2000" b="0" i="0" dirty="0">
                <a:solidFill>
                  <a:srgbClr val="212529"/>
                </a:solidFill>
                <a:effectLst/>
                <a:latin typeface="Times New Roman" panose="02020603050405020304" charset="0"/>
                <a:cs typeface="Times New Roman" panose="02020603050405020304" charset="0"/>
              </a:rPr>
              <a:t> are always a concern in organizations and companies are using the smart fraud detection mechanism to catch those frauds because hackers are trying different ways to hack sensitive customer data.</a:t>
            </a:r>
            <a:endParaRPr lang="en-US" sz="2000" b="0" i="0" dirty="0">
              <a:solidFill>
                <a:srgbClr val="212529"/>
              </a:solidFill>
              <a:effectLst/>
              <a:latin typeface="Times New Roman" panose="02020603050405020304" charset="0"/>
              <a:cs typeface="Times New Roman" panose="02020603050405020304" charset="0"/>
            </a:endParaRPr>
          </a:p>
          <a:p>
            <a:pPr algn="just"/>
            <a:r>
              <a:rPr lang="en-US" sz="2000" b="0" i="0" dirty="0">
                <a:solidFill>
                  <a:srgbClr val="212529"/>
                </a:solidFill>
                <a:effectLst/>
                <a:latin typeface="Times New Roman" panose="02020603050405020304" charset="0"/>
                <a:cs typeface="Times New Roman" panose="02020603050405020304" charset="0"/>
              </a:rPr>
              <a:t>The following are some of the reasons to use Apache Cassandra in </a:t>
            </a:r>
            <a:r>
              <a:rPr lang="en-US" sz="2000" b="1" i="0" dirty="0">
                <a:solidFill>
                  <a:srgbClr val="212529"/>
                </a:solidFill>
                <a:effectLst/>
                <a:latin typeface="Times New Roman" panose="02020603050405020304" charset="0"/>
                <a:cs typeface="Times New Roman" panose="02020603050405020304" charset="0"/>
              </a:rPr>
              <a:t>Fraud detection and authentication</a:t>
            </a:r>
            <a:r>
              <a:rPr lang="en-US" sz="2000" b="0" i="0" dirty="0">
                <a:solidFill>
                  <a:srgbClr val="212529"/>
                </a:solidFill>
                <a:effectLst/>
                <a:latin typeface="Times New Roman" panose="02020603050405020304" charset="0"/>
                <a:cs typeface="Times New Roman" panose="02020603050405020304" charset="0"/>
              </a:rPr>
              <a:t>.</a:t>
            </a:r>
            <a:endParaRPr lang="en-US" sz="2000" b="0" i="0" dirty="0">
              <a:solidFill>
                <a:srgbClr val="212529"/>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sz="2000" b="0" i="0" dirty="0">
                <a:solidFill>
                  <a:srgbClr val="212529"/>
                </a:solidFill>
                <a:effectLst/>
                <a:latin typeface="Times New Roman" panose="02020603050405020304" charset="0"/>
                <a:cs typeface="Times New Roman" panose="02020603050405020304" charset="0"/>
              </a:rPr>
              <a:t>Apache Cassandra provides the </a:t>
            </a:r>
            <a:r>
              <a:rPr lang="en-US" sz="2000" b="1" i="0" dirty="0">
                <a:solidFill>
                  <a:srgbClr val="212529"/>
                </a:solidFill>
                <a:effectLst/>
                <a:latin typeface="Times New Roman" panose="02020603050405020304" charset="0"/>
                <a:cs typeface="Times New Roman" panose="02020603050405020304" charset="0"/>
              </a:rPr>
              <a:t>flexible schema</a:t>
            </a:r>
            <a:r>
              <a:rPr lang="en-US" sz="2000" b="0" i="0" dirty="0">
                <a:solidFill>
                  <a:srgbClr val="212529"/>
                </a:solidFill>
                <a:effectLst/>
                <a:latin typeface="Times New Roman" panose="02020603050405020304" charset="0"/>
                <a:cs typeface="Times New Roman" panose="02020603050405020304" charset="0"/>
              </a:rPr>
              <a:t> and data type to handle a variety of data.</a:t>
            </a:r>
            <a:endParaRPr lang="en-US" sz="2000" b="0" i="0" dirty="0">
              <a:solidFill>
                <a:srgbClr val="212529"/>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sz="2000" b="0" i="0" dirty="0">
                <a:solidFill>
                  <a:srgbClr val="212529"/>
                </a:solidFill>
                <a:effectLst/>
                <a:latin typeface="Times New Roman" panose="02020603050405020304" charset="0"/>
                <a:cs typeface="Times New Roman" panose="02020603050405020304" charset="0"/>
              </a:rPr>
              <a:t>Apache Cassandra supports complex analysis and incorporates </a:t>
            </a:r>
            <a:r>
              <a:rPr lang="en-US" sz="2000" b="1" i="0" dirty="0">
                <a:solidFill>
                  <a:srgbClr val="212529"/>
                </a:solidFill>
                <a:effectLst/>
                <a:latin typeface="Times New Roman" panose="02020603050405020304" charset="0"/>
                <a:cs typeface="Times New Roman" panose="02020603050405020304" charset="0"/>
              </a:rPr>
              <a:t>AI(artificial intelligence)</a:t>
            </a:r>
            <a:r>
              <a:rPr lang="en-US" sz="2000" b="0" i="0" dirty="0">
                <a:solidFill>
                  <a:srgbClr val="212529"/>
                </a:solidFill>
                <a:effectLst/>
                <a:latin typeface="Times New Roman" panose="02020603050405020304" charset="0"/>
                <a:cs typeface="Times New Roman" panose="02020603050405020304" charset="0"/>
              </a:rPr>
              <a:t> and </a:t>
            </a:r>
            <a:r>
              <a:rPr lang="en-US" sz="2000" b="1" i="0" dirty="0">
                <a:solidFill>
                  <a:srgbClr val="212529"/>
                </a:solidFill>
                <a:effectLst/>
                <a:latin typeface="Times New Roman" panose="02020603050405020304" charset="0"/>
                <a:cs typeface="Times New Roman" panose="02020603050405020304" charset="0"/>
              </a:rPr>
              <a:t>Machine learning algorithms</a:t>
            </a:r>
            <a:r>
              <a:rPr lang="en-US" sz="2000" b="0" i="0" dirty="0">
                <a:solidFill>
                  <a:srgbClr val="212529"/>
                </a:solidFill>
                <a:effectLst/>
                <a:latin typeface="Times New Roman" panose="02020603050405020304" charset="0"/>
                <a:cs typeface="Times New Roman" panose="02020603050405020304" charset="0"/>
              </a:rPr>
              <a:t>.</a:t>
            </a:r>
            <a:endParaRPr lang="en-US" sz="2000" b="0" i="0" dirty="0">
              <a:solidFill>
                <a:srgbClr val="212529"/>
              </a:solidFill>
              <a:effectLst/>
              <a:latin typeface="Times New Roman" panose="02020603050405020304" charset="0"/>
              <a:cs typeface="Times New Roman" panose="02020603050405020304" charset="0"/>
            </a:endParaRPr>
          </a:p>
          <a:p>
            <a:pPr algn="just"/>
            <a:endParaRPr lang="en-US" b="0" i="0" dirty="0">
              <a:solidFill>
                <a:srgbClr val="212529"/>
              </a:solidFill>
              <a:effectLst/>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9B618960-8005-486C-9A75-10CB2AAC16F9}" type="slidenum">
              <a:rPr lang="en-US" smtClean="0">
                <a:latin typeface="Times New Roman" panose="02020603050405020304" charset="0"/>
                <a:cs typeface="Times New Roman" panose="02020603050405020304" charset="0"/>
              </a:rPr>
            </a:fld>
            <a:endParaRPr lang="en-US" smtClean="0">
              <a:latin typeface="Times New Roman" panose="02020603050405020304" charset="0"/>
              <a:cs typeface="Times New Roman" panose="020206030504050203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Difference Between RDBMS and Cassandra</a:t>
            </a:r>
            <a:endParaRPr lang="en-US" sz="3600" dirty="0"/>
          </a:p>
        </p:txBody>
      </p:sp>
      <p:pic>
        <p:nvPicPr>
          <p:cNvPr id="6" name="Content Placeholder 5"/>
          <p:cNvPicPr>
            <a:picLocks noGrp="1" noChangeAspect="1"/>
          </p:cNvPicPr>
          <p:nvPr>
            <p:ph idx="1"/>
          </p:nvPr>
        </p:nvPicPr>
        <p:blipFill>
          <a:blip r:embed="rId1"/>
          <a:stretch>
            <a:fillRect/>
          </a:stretch>
        </p:blipFill>
        <p:spPr>
          <a:xfrm>
            <a:off x="2766548" y="2157967"/>
            <a:ext cx="7226538" cy="3630511"/>
          </a:xfrm>
        </p:spPr>
      </p:pic>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433953" y="1387422"/>
            <a:ext cx="10879936" cy="479900"/>
          </a:xfrm>
        </p:spPr>
        <p:txBody>
          <a:bodyPr/>
          <a:lstStyle/>
          <a:p>
            <a:pPr algn="ctr"/>
            <a:endParaRPr lang="en-US" dirty="0"/>
          </a:p>
          <a:p>
            <a:pPr algn="ctr"/>
            <a:endParaRPr lang="en-US" dirty="0"/>
          </a:p>
        </p:txBody>
      </p:sp>
      <p:sp>
        <p:nvSpPr>
          <p:cNvPr id="4" name="Text Placeholder 3"/>
          <p:cNvSpPr>
            <a:spLocks noGrp="1"/>
          </p:cNvSpPr>
          <p:nvPr>
            <p:ph type="body" sz="quarter" idx="14"/>
          </p:nvPr>
        </p:nvSpPr>
        <p:spPr>
          <a:xfrm>
            <a:off x="1633100" y="681925"/>
            <a:ext cx="9742782" cy="5647446"/>
          </a:xfrm>
        </p:spPr>
        <p:txBody>
          <a:bodyPr/>
          <a:lstStyle/>
          <a:p>
            <a:pPr lvl="0"/>
            <a:r>
              <a:rPr lang="en-US" sz="6000" b="0" i="0" dirty="0">
                <a:solidFill>
                  <a:schemeClr val="accent6">
                    <a:lumMod val="75000"/>
                  </a:schemeClr>
                </a:solidFill>
                <a:effectLst/>
                <a:latin typeface="CommercialScript BT" panose="03030803040807090C04" pitchFamily="66" charset="0"/>
              </a:rPr>
              <a:t>commonly used</a:t>
            </a:r>
            <a:r>
              <a:rPr lang="en-US" sz="5400" b="0" i="0" dirty="0">
                <a:solidFill>
                  <a:schemeClr val="accent6">
                    <a:lumMod val="75000"/>
                  </a:schemeClr>
                </a:solidFill>
                <a:effectLst/>
                <a:latin typeface="CommercialScript BT" panose="03030803040807090C04" pitchFamily="66" charset="0"/>
              </a:rPr>
              <a:t> </a:t>
            </a:r>
            <a:r>
              <a:rPr lang="en-US" sz="4800" b="0" i="0" dirty="0">
                <a:solidFill>
                  <a:schemeClr val="accent6">
                    <a:lumMod val="75000"/>
                  </a:schemeClr>
                </a:solidFill>
                <a:effectLst/>
                <a:latin typeface="CommercialScript BT" panose="03030803040807090C04" pitchFamily="66" charset="0"/>
              </a:rPr>
              <a:t>–</a:t>
            </a:r>
            <a:endParaRPr lang="en-US" sz="4800" b="0" i="0" dirty="0">
              <a:solidFill>
                <a:schemeClr val="accent6">
                  <a:lumMod val="75000"/>
                </a:schemeClr>
              </a:solidFill>
              <a:effectLst/>
              <a:latin typeface="CommercialScript BT" panose="03030803040807090C04" pitchFamily="66" charset="0"/>
            </a:endParaRPr>
          </a:p>
          <a:p>
            <a:pPr lvl="0"/>
            <a:endParaRPr lang="en-US" sz="4800" b="0" i="0" dirty="0">
              <a:solidFill>
                <a:schemeClr val="tx1"/>
              </a:solidFill>
              <a:effectLst/>
              <a:latin typeface="CommercialScript BT" panose="03030803040807090C04" pitchFamily="66" charset="0"/>
            </a:endParaRPr>
          </a:p>
          <a:p>
            <a:pPr marL="1600200" lvl="2" indent="-685800" algn="just">
              <a:buFont typeface="Arial" panose="020B0604020202020204" pitchFamily="34" charset="0"/>
              <a:buChar char="•"/>
            </a:pPr>
            <a:r>
              <a:rPr lang="en-US" sz="3200" b="0" i="0" dirty="0">
                <a:solidFill>
                  <a:srgbClr val="000000"/>
                </a:solidFill>
                <a:effectLst/>
                <a:latin typeface="Book Antiqua" panose="02040602050305030304" pitchFamily="18" charset="0"/>
              </a:rPr>
              <a:t>In applications that require fast writes and reads at scale, such as messaging systems, time-series data, and recommendation engines.</a:t>
            </a:r>
            <a:endParaRPr lang="en-US" sz="2800" b="0" i="0" dirty="0">
              <a:solidFill>
                <a:srgbClr val="000000"/>
              </a:solidFill>
              <a:effectLst/>
              <a:latin typeface="Book Antiqua" panose="02040602050305030304" pitchFamily="18" charset="0"/>
            </a:endParaRPr>
          </a:p>
          <a:p>
            <a:pPr marL="1485900" lvl="2" indent="-571500">
              <a:buFont typeface="Arial" panose="020B0604020202020204" pitchFamily="34" charset="0"/>
              <a:buChar char="•"/>
            </a:pPr>
            <a:r>
              <a:rPr lang="en-US" sz="2800" b="0" i="0" dirty="0">
                <a:solidFill>
                  <a:srgbClr val="000000"/>
                </a:solidFill>
                <a:effectLst/>
                <a:latin typeface="Book Antiqua" panose="02040602050305030304" pitchFamily="18" charset="0"/>
              </a:rPr>
              <a:t>Cassandra is being used by some of the biggest companies such as Facebook, Twitter, Cisco, Rackspace, </a:t>
            </a:r>
            <a:r>
              <a:rPr lang="en-US" sz="2800" b="0" i="0" dirty="0" err="1">
                <a:solidFill>
                  <a:srgbClr val="000000"/>
                </a:solidFill>
                <a:effectLst/>
                <a:latin typeface="Book Antiqua" panose="02040602050305030304" pitchFamily="18" charset="0"/>
              </a:rPr>
              <a:t>ebay</a:t>
            </a:r>
            <a:r>
              <a:rPr lang="en-US" sz="2800" b="0" i="0" dirty="0">
                <a:solidFill>
                  <a:srgbClr val="000000"/>
                </a:solidFill>
                <a:effectLst/>
                <a:latin typeface="Book Antiqua" panose="02040602050305030304" pitchFamily="18" charset="0"/>
              </a:rPr>
              <a:t>, Twitter, Netflix, and more.</a:t>
            </a:r>
            <a:endParaRPr lang="en-US" sz="2800" b="0" i="0" dirty="0">
              <a:solidFill>
                <a:srgbClr val="000000"/>
              </a:solidFill>
              <a:effectLst/>
              <a:latin typeface="Book Antiqua" panose="02040602050305030304" pitchFamily="18" charset="0"/>
            </a:endParaRPr>
          </a:p>
          <a:p>
            <a:pPr marL="571500" lvl="0" indent="-571500">
              <a:buFont typeface="Arial" panose="020B0604020202020204" pitchFamily="34" charset="0"/>
              <a:buChar char="•"/>
            </a:pPr>
            <a:endParaRPr lang="en-US" sz="3200" dirty="0">
              <a:solidFill>
                <a:schemeClr val="accent6">
                  <a:lumMod val="60000"/>
                  <a:lumOff val="40000"/>
                </a:schemeClr>
              </a:solidFill>
              <a:latin typeface="Bahnschrift Light Condensed" panose="020B0502040204020203" pitchFamily="34" charset="0"/>
            </a:endParaRPr>
          </a:p>
        </p:txBody>
      </p:sp>
      <p:sp>
        <p:nvSpPr>
          <p:cNvPr id="5" name="Title 4"/>
          <p:cNvSpPr>
            <a:spLocks noGrp="1"/>
          </p:cNvSpPr>
          <p:nvPr>
            <p:ph type="title"/>
          </p:nvPr>
        </p:nvSpPr>
        <p:spPr>
          <a:xfrm>
            <a:off x="833175" y="528629"/>
            <a:ext cx="10542707" cy="479900"/>
          </a:xfrm>
        </p:spPr>
        <p:txBody>
          <a:bodyPr/>
          <a:lstStyle/>
          <a:p>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664560" y="3934833"/>
            <a:ext cx="10879936" cy="479900"/>
          </a:xfrm>
        </p:spPr>
        <p:txBody>
          <a:bodyPr/>
          <a:lstStyle/>
          <a:p>
            <a:pPr algn="ctr"/>
            <a:r>
              <a:rPr lang="en-US" sz="2800" dirty="0">
                <a:ln>
                  <a:noFill/>
                </a:ln>
                <a:solidFill>
                  <a:schemeClr val="bg1"/>
                </a:solidFill>
              </a:rPr>
              <a:t>partitioned</a:t>
            </a:r>
            <a:r>
              <a:rPr lang="en-US" sz="2800" dirty="0">
                <a:solidFill>
                  <a:schemeClr val="bg1"/>
                </a:solidFill>
              </a:rPr>
              <a:t> </a:t>
            </a:r>
            <a:r>
              <a:rPr lang="en-US" sz="2800" dirty="0" err="1">
                <a:ln>
                  <a:noFill/>
                </a:ln>
                <a:solidFill>
                  <a:schemeClr val="bg1"/>
                </a:solidFill>
              </a:rPr>
              <a:t>partitioned</a:t>
            </a:r>
            <a:r>
              <a:rPr lang="en-US" sz="2800" dirty="0">
                <a:solidFill>
                  <a:schemeClr val="bg1"/>
                </a:solidFill>
              </a:rPr>
              <a:t> </a:t>
            </a:r>
            <a:r>
              <a:rPr lang="en-US" sz="2800" u="sng" dirty="0">
                <a:solidFill>
                  <a:schemeClr val="bg1"/>
                </a:solidFill>
              </a:rPr>
              <a:t>wide-column storage model</a:t>
            </a:r>
            <a:r>
              <a:rPr lang="en-US" sz="2800" dirty="0">
                <a:solidFill>
                  <a:schemeClr val="bg1"/>
                </a:solidFill>
              </a:rPr>
              <a:t> with eventually consistent semantics.</a:t>
            </a:r>
            <a:endParaRPr lang="en-US" sz="2800" dirty="0">
              <a:solidFill>
                <a:schemeClr val="bg1"/>
              </a:solidFill>
            </a:endParaRPr>
          </a:p>
          <a:p>
            <a:pPr algn="ctr"/>
            <a:r>
              <a:rPr lang="en-US" sz="2800" u="sng" dirty="0">
                <a:solidFill>
                  <a:schemeClr val="bg1"/>
                </a:solidFill>
              </a:rPr>
              <a:t>wide-column storage model</a:t>
            </a:r>
            <a:r>
              <a:rPr lang="en-US" sz="2800" dirty="0">
                <a:solidFill>
                  <a:schemeClr val="bg1"/>
                </a:solidFill>
              </a:rPr>
              <a:t> with eventually consistent semantics.</a:t>
            </a:r>
            <a:endParaRPr lang="en-US" sz="2800" dirty="0">
              <a:solidFill>
                <a:schemeClr val="bg1"/>
              </a:solidFill>
            </a:endParaRPr>
          </a:p>
        </p:txBody>
      </p:sp>
      <p:sp>
        <p:nvSpPr>
          <p:cNvPr id="4" name="Text Placeholder 3"/>
          <p:cNvSpPr>
            <a:spLocks noGrp="1"/>
          </p:cNvSpPr>
          <p:nvPr>
            <p:ph type="body" sz="quarter" idx="14"/>
          </p:nvPr>
        </p:nvSpPr>
        <p:spPr>
          <a:xfrm>
            <a:off x="1224609" y="1867322"/>
            <a:ext cx="9742782" cy="3224363"/>
          </a:xfrm>
        </p:spPr>
        <p:txBody>
          <a:bodyPr/>
          <a:lstStyle/>
          <a:p>
            <a:pPr lvl="0"/>
            <a:r>
              <a:rPr lang="en-US" sz="3600" b="0" i="0" u="none" strike="noStrike" dirty="0">
                <a:solidFill>
                  <a:srgbClr val="326DE6"/>
                </a:solidFill>
                <a:effectLst/>
                <a:latin typeface="Roboto" panose="02000000000000000000" pitchFamily="2" charset="0"/>
                <a:hlinkClick r:id="rId1"/>
              </a:rPr>
              <a:t>NoSQL data model</a:t>
            </a:r>
            <a:endParaRPr lang="en-US" sz="3200" dirty="0">
              <a:solidFill>
                <a:schemeClr val="accent6">
                  <a:lumMod val="60000"/>
                  <a:lumOff val="40000"/>
                </a:schemeClr>
              </a:solidFill>
              <a:latin typeface="Bahnschrift Light Condensed" panose="020B0502040204020203" pitchFamily="34" charset="0"/>
            </a:endParaRPr>
          </a:p>
        </p:txBody>
      </p:sp>
      <p:sp>
        <p:nvSpPr>
          <p:cNvPr id="5" name="Title 4"/>
          <p:cNvSpPr>
            <a:spLocks noGrp="1"/>
          </p:cNvSpPr>
          <p:nvPr>
            <p:ph type="title"/>
          </p:nvPr>
        </p:nvSpPr>
        <p:spPr>
          <a:xfrm>
            <a:off x="833175" y="528629"/>
            <a:ext cx="10542707" cy="479900"/>
          </a:xfrm>
        </p:spPr>
        <p:txBody>
          <a:bodyPr/>
          <a:lstStyle/>
          <a:p>
            <a:pPr algn="ctr"/>
            <a:br>
              <a:rPr lang="en-US" sz="3200" dirty="0"/>
            </a:br>
            <a:endParaRPr lang="en-US" sz="3200" dirty="0"/>
          </a:p>
        </p:txBody>
      </p:sp>
      <p:sp>
        <p:nvSpPr>
          <p:cNvPr id="8" name="TextBox 7"/>
          <p:cNvSpPr txBox="1"/>
          <p:nvPr/>
        </p:nvSpPr>
        <p:spPr>
          <a:xfrm>
            <a:off x="5873921" y="528629"/>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2"/>
          <a:stretch>
            <a:fillRect/>
          </a:stretch>
        </p:blipFill>
        <p:spPr>
          <a:xfrm>
            <a:off x="2457450" y="1328737"/>
            <a:ext cx="7277100" cy="42005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433953" y="1387422"/>
            <a:ext cx="10879936" cy="479900"/>
          </a:xfrm>
        </p:spPr>
        <p:txBody>
          <a:bodyPr/>
          <a:lstStyle/>
          <a:p>
            <a:pPr algn="ctr"/>
            <a:endParaRPr lang="en-US" dirty="0"/>
          </a:p>
          <a:p>
            <a:pPr algn="ctr"/>
            <a:endParaRPr lang="en-US" dirty="0"/>
          </a:p>
        </p:txBody>
      </p:sp>
      <p:sp>
        <p:nvSpPr>
          <p:cNvPr id="4" name="Text Placeholder 3"/>
          <p:cNvSpPr>
            <a:spLocks noGrp="1"/>
          </p:cNvSpPr>
          <p:nvPr>
            <p:ph type="body" sz="quarter" idx="14"/>
          </p:nvPr>
        </p:nvSpPr>
        <p:spPr>
          <a:xfrm>
            <a:off x="734303" y="1387421"/>
            <a:ext cx="5077562" cy="5075371"/>
          </a:xfrm>
        </p:spPr>
        <p:txBody>
          <a:bodyPr/>
          <a:lstStyle/>
          <a:p>
            <a:pPr lvl="2" algn="just"/>
            <a:endParaRPr lang="en-US" sz="4000" b="0" i="0" dirty="0">
              <a:solidFill>
                <a:schemeClr val="accent6">
                  <a:lumMod val="75000"/>
                </a:schemeClr>
              </a:solidFill>
              <a:effectLst/>
              <a:latin typeface="CommercialScript BT" panose="03030803040807090C04" pitchFamily="66" charset="0"/>
            </a:endParaRPr>
          </a:p>
          <a:p>
            <a:pPr marL="571500" lvl="0" indent="-571500" algn="just">
              <a:buFont typeface="Arial" panose="020B0604020202020204" pitchFamily="34" charset="0"/>
              <a:buChar char="•"/>
            </a:pPr>
            <a:r>
              <a:rPr lang="en-US" sz="2000" b="0" i="0" dirty="0">
                <a:solidFill>
                  <a:srgbClr val="000000"/>
                </a:solidFill>
                <a:effectLst/>
                <a:latin typeface="Verdana" panose="020B0604030504040204" pitchFamily="34" charset="0"/>
                <a:ea typeface="Verdana" panose="020B0604030504040204" pitchFamily="34" charset="0"/>
              </a:rPr>
              <a:t>Cassandra is a distributed database, meaning it spreads its data across multiple nodes in a cluster. This distribution is based on a consistent hashing algorithm (such as the Murmur3 hash function). Each data row is hashed, and the resulting hash value determines which node in the cluster will be responsible for storing that data. This distributed storage ensures that the workload is balanced across the cluster, preventing hotspots and bottlenecks.</a:t>
            </a:r>
            <a:endParaRPr lang="en-US" sz="1800" dirty="0">
              <a:solidFill>
                <a:srgbClr val="000000"/>
              </a:solidFill>
              <a:latin typeface="Verdana" panose="020B0604030504040204" pitchFamily="34" charset="0"/>
              <a:ea typeface="Verdana" panose="020B0604030504040204" pitchFamily="34" charset="0"/>
            </a:endParaRPr>
          </a:p>
        </p:txBody>
      </p:sp>
      <p:sp>
        <p:nvSpPr>
          <p:cNvPr id="5" name="Title 4"/>
          <p:cNvSpPr>
            <a:spLocks noGrp="1"/>
          </p:cNvSpPr>
          <p:nvPr>
            <p:ph type="title"/>
          </p:nvPr>
        </p:nvSpPr>
        <p:spPr>
          <a:xfrm>
            <a:off x="833175" y="528629"/>
            <a:ext cx="10542707" cy="479900"/>
          </a:xfrm>
        </p:spPr>
        <p:txBody>
          <a:bodyPr/>
          <a:lstStyle/>
          <a:p>
            <a:br>
              <a:rPr lang="en-US" dirty="0"/>
            </a:br>
            <a:endParaRPr lang="en-US" dirty="0"/>
          </a:p>
        </p:txBody>
      </p:sp>
      <p:sp>
        <p:nvSpPr>
          <p:cNvPr id="2" name="TextBox 1"/>
          <p:cNvSpPr txBox="1"/>
          <p:nvPr/>
        </p:nvSpPr>
        <p:spPr>
          <a:xfrm>
            <a:off x="1751309" y="639196"/>
            <a:ext cx="7206712" cy="707886"/>
          </a:xfrm>
          <a:prstGeom prst="rect">
            <a:avLst/>
          </a:prstGeom>
          <a:noFill/>
        </p:spPr>
        <p:txBody>
          <a:bodyPr wrap="square" rtlCol="0">
            <a:spAutoFit/>
          </a:bodyPr>
          <a:lstStyle/>
          <a:p>
            <a:pPr lvl="0" algn="ctr"/>
            <a:r>
              <a:rPr lang="en-US" sz="4000" b="1" i="1" dirty="0">
                <a:solidFill>
                  <a:schemeClr val="accent6">
                    <a:lumMod val="75000"/>
                  </a:schemeClr>
                </a:solidFill>
                <a:effectLst/>
                <a:latin typeface="Sitka Heading" pitchFamily="2" charset="0"/>
              </a:rPr>
              <a:t>Cassandra’s Data Distribution</a:t>
            </a:r>
            <a:r>
              <a:rPr lang="en-US" sz="1800" b="0" i="0" dirty="0">
                <a:solidFill>
                  <a:schemeClr val="accent6">
                    <a:lumMod val="75000"/>
                  </a:schemeClr>
                </a:solidFill>
                <a:effectLst/>
                <a:latin typeface="Söhne"/>
              </a:rPr>
              <a:t>:</a:t>
            </a:r>
            <a:endParaRPr lang="en-US" sz="1600" b="0" i="0" dirty="0">
              <a:solidFill>
                <a:schemeClr val="accent6">
                  <a:lumMod val="75000"/>
                </a:schemeClr>
              </a:solidFill>
              <a:effectLst/>
              <a:latin typeface="CommercialScript BT" panose="03030803040807090C04" pitchFamily="66" charset="0"/>
            </a:endParaRPr>
          </a:p>
        </p:txBody>
      </p:sp>
      <p:sp>
        <p:nvSpPr>
          <p:cNvPr id="3" name="AutoShape 2"/>
          <p:cNvSpPr>
            <a:spLocks noChangeAspect="1" noChangeArrowheads="1"/>
          </p:cNvSpPr>
          <p:nvPr/>
        </p:nvSpPr>
        <p:spPr bwMode="auto">
          <a:xfrm>
            <a:off x="6780508" y="2431547"/>
            <a:ext cx="3897824" cy="38978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7" name="AutoShape 4"/>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2054" name="Picture 6" descr="Replication Strategies and Partitioning in Cassandra | Baeldu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69413" y="1907662"/>
            <a:ext cx="5077562" cy="4555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664560" y="3934833"/>
            <a:ext cx="10879936" cy="479900"/>
          </a:xfrm>
        </p:spPr>
        <p:txBody>
          <a:bodyPr/>
          <a:lstStyle/>
          <a:p>
            <a:pPr algn="ctr"/>
            <a:r>
              <a:rPr lang="en-US" sz="2800" dirty="0">
                <a:ln>
                  <a:noFill/>
                </a:ln>
                <a:solidFill>
                  <a:schemeClr val="bg1"/>
                </a:solidFill>
              </a:rPr>
              <a:t>partitioned</a:t>
            </a:r>
            <a:r>
              <a:rPr lang="en-US" sz="2800" dirty="0">
                <a:solidFill>
                  <a:schemeClr val="bg1"/>
                </a:solidFill>
              </a:rPr>
              <a:t> </a:t>
            </a:r>
            <a:r>
              <a:rPr lang="en-US" sz="2800" dirty="0" err="1">
                <a:ln>
                  <a:noFill/>
                </a:ln>
                <a:solidFill>
                  <a:schemeClr val="bg1"/>
                </a:solidFill>
              </a:rPr>
              <a:t>partitioned</a:t>
            </a:r>
            <a:r>
              <a:rPr lang="en-US" sz="2800" dirty="0">
                <a:solidFill>
                  <a:schemeClr val="bg1"/>
                </a:solidFill>
              </a:rPr>
              <a:t> </a:t>
            </a:r>
            <a:r>
              <a:rPr lang="en-US" sz="2800" u="sng" dirty="0">
                <a:solidFill>
                  <a:schemeClr val="bg1"/>
                </a:solidFill>
              </a:rPr>
              <a:t>wide-column storage model</a:t>
            </a:r>
            <a:r>
              <a:rPr lang="en-US" sz="2800" dirty="0">
                <a:solidFill>
                  <a:schemeClr val="bg1"/>
                </a:solidFill>
              </a:rPr>
              <a:t> with eventually consistent semantics.</a:t>
            </a:r>
            <a:endParaRPr lang="en-US" sz="2800" dirty="0">
              <a:solidFill>
                <a:schemeClr val="bg1"/>
              </a:solidFill>
            </a:endParaRPr>
          </a:p>
          <a:p>
            <a:pPr algn="ctr"/>
            <a:r>
              <a:rPr lang="en-US" sz="2800" u="sng" dirty="0">
                <a:solidFill>
                  <a:schemeClr val="bg1"/>
                </a:solidFill>
              </a:rPr>
              <a:t>wide-column storage model</a:t>
            </a:r>
            <a:r>
              <a:rPr lang="en-US" sz="2800" dirty="0">
                <a:solidFill>
                  <a:schemeClr val="bg1"/>
                </a:solidFill>
              </a:rPr>
              <a:t> with eventually consistent semantics.</a:t>
            </a:r>
            <a:endParaRPr lang="en-US" sz="2800" dirty="0">
              <a:solidFill>
                <a:schemeClr val="bg1"/>
              </a:solidFill>
            </a:endParaRPr>
          </a:p>
        </p:txBody>
      </p:sp>
      <p:sp>
        <p:nvSpPr>
          <p:cNvPr id="4" name="Text Placeholder 3"/>
          <p:cNvSpPr>
            <a:spLocks noGrp="1"/>
          </p:cNvSpPr>
          <p:nvPr>
            <p:ph type="body" sz="quarter" idx="14"/>
          </p:nvPr>
        </p:nvSpPr>
        <p:spPr>
          <a:xfrm>
            <a:off x="1224609" y="1867322"/>
            <a:ext cx="9742782" cy="3224363"/>
          </a:xfrm>
        </p:spPr>
        <p:txBody>
          <a:bodyPr/>
          <a:lstStyle/>
          <a:p>
            <a:pPr lvl="0"/>
            <a:r>
              <a:rPr lang="en-US" sz="3600" b="0" i="0" u="none" strike="noStrike" dirty="0">
                <a:solidFill>
                  <a:srgbClr val="326DE6"/>
                </a:solidFill>
                <a:effectLst/>
                <a:latin typeface="Roboto" panose="02000000000000000000" pitchFamily="2" charset="0"/>
                <a:hlinkClick r:id="rId1"/>
              </a:rPr>
              <a:t>NoSQL data model</a:t>
            </a:r>
            <a:endParaRPr lang="en-US" sz="3200" dirty="0">
              <a:solidFill>
                <a:schemeClr val="accent6">
                  <a:lumMod val="60000"/>
                  <a:lumOff val="40000"/>
                </a:schemeClr>
              </a:solidFill>
              <a:latin typeface="Bahnschrift Light Condensed" panose="020B0502040204020203" pitchFamily="34" charset="0"/>
            </a:endParaRPr>
          </a:p>
        </p:txBody>
      </p:sp>
      <p:sp>
        <p:nvSpPr>
          <p:cNvPr id="5" name="Title 4"/>
          <p:cNvSpPr>
            <a:spLocks noGrp="1"/>
          </p:cNvSpPr>
          <p:nvPr>
            <p:ph type="title"/>
          </p:nvPr>
        </p:nvSpPr>
        <p:spPr>
          <a:xfrm>
            <a:off x="833175" y="528629"/>
            <a:ext cx="10542707" cy="479900"/>
          </a:xfrm>
        </p:spPr>
        <p:txBody>
          <a:bodyPr/>
          <a:lstStyle/>
          <a:p>
            <a:pPr algn="ctr"/>
            <a:r>
              <a:rPr lang="en-US" sz="3200" b="1"/>
              <a:t>Architecture</a:t>
            </a:r>
            <a:endParaRPr lang="en-US" sz="3200" dirty="0"/>
          </a:p>
        </p:txBody>
      </p:sp>
      <p:pic>
        <p:nvPicPr>
          <p:cNvPr id="7" name="Picture 6"/>
          <p:cNvPicPr/>
          <p:nvPr/>
        </p:nvPicPr>
        <p:blipFill>
          <a:blip r:embed="rId2"/>
          <a:srcRect l="3868" t="7124" r="42841" b="5833"/>
          <a:stretch>
            <a:fillRect/>
          </a:stretch>
        </p:blipFill>
        <p:spPr>
          <a:xfrm>
            <a:off x="4580255" y="1008529"/>
            <a:ext cx="3031490" cy="2259330"/>
          </a:xfrm>
          <a:prstGeom prst="rect">
            <a:avLst/>
          </a:prstGeom>
          <a:noFill/>
          <a:ln w="9525">
            <a:noFill/>
          </a:ln>
        </p:spPr>
      </p:pic>
      <p:sp>
        <p:nvSpPr>
          <p:cNvPr id="8" name="TextBox 7"/>
          <p:cNvSpPr txBox="1"/>
          <p:nvPr/>
        </p:nvSpPr>
        <p:spPr>
          <a:xfrm>
            <a:off x="5873921" y="528629"/>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509072" y="3934833"/>
            <a:ext cx="9173855" cy="17718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2471231" y="1509444"/>
            <a:ext cx="7249537" cy="38391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9"/>
          </p:nvPr>
        </p:nvSpPr>
        <p:spPr>
          <a:xfrm>
            <a:off x="664560" y="3934833"/>
            <a:ext cx="10879936" cy="479900"/>
          </a:xfrm>
        </p:spPr>
        <p:txBody>
          <a:bodyPr/>
          <a:lstStyle/>
          <a:p>
            <a:pPr algn="ctr"/>
            <a:r>
              <a:rPr lang="en-US" sz="2800" dirty="0">
                <a:ln>
                  <a:noFill/>
                </a:ln>
                <a:solidFill>
                  <a:schemeClr val="bg1"/>
                </a:solidFill>
              </a:rPr>
              <a:t>partitioned</a:t>
            </a:r>
            <a:r>
              <a:rPr lang="en-US" sz="2800" dirty="0">
                <a:solidFill>
                  <a:schemeClr val="bg1"/>
                </a:solidFill>
              </a:rPr>
              <a:t> </a:t>
            </a:r>
            <a:r>
              <a:rPr lang="en-US" sz="2800" dirty="0" err="1">
                <a:ln>
                  <a:noFill/>
                </a:ln>
                <a:solidFill>
                  <a:schemeClr val="bg1"/>
                </a:solidFill>
              </a:rPr>
              <a:t>partitioned</a:t>
            </a:r>
            <a:r>
              <a:rPr lang="en-US" sz="2800" dirty="0">
                <a:solidFill>
                  <a:schemeClr val="bg1"/>
                </a:solidFill>
              </a:rPr>
              <a:t> </a:t>
            </a:r>
            <a:r>
              <a:rPr lang="en-US" sz="2800" u="sng" dirty="0">
                <a:solidFill>
                  <a:schemeClr val="bg1"/>
                </a:solidFill>
              </a:rPr>
              <a:t>wide-column storage model</a:t>
            </a:r>
            <a:r>
              <a:rPr lang="en-US" sz="2800" dirty="0">
                <a:solidFill>
                  <a:schemeClr val="bg1"/>
                </a:solidFill>
              </a:rPr>
              <a:t> with eventually consistent semantics.</a:t>
            </a:r>
            <a:endParaRPr lang="en-US" sz="2800" dirty="0">
              <a:solidFill>
                <a:schemeClr val="bg1"/>
              </a:solidFill>
            </a:endParaRPr>
          </a:p>
          <a:p>
            <a:pPr algn="ctr"/>
            <a:r>
              <a:rPr lang="en-US" sz="2800" u="sng" dirty="0">
                <a:solidFill>
                  <a:schemeClr val="bg1"/>
                </a:solidFill>
              </a:rPr>
              <a:t>wide-column storage model</a:t>
            </a:r>
            <a:r>
              <a:rPr lang="en-US" sz="2800" dirty="0">
                <a:solidFill>
                  <a:schemeClr val="bg1"/>
                </a:solidFill>
              </a:rPr>
              <a:t> with eventually consistent semantics.</a:t>
            </a:r>
            <a:endParaRPr lang="en-US" sz="2800" dirty="0">
              <a:solidFill>
                <a:schemeClr val="bg1"/>
              </a:solidFill>
            </a:endParaRPr>
          </a:p>
        </p:txBody>
      </p:sp>
      <p:sp>
        <p:nvSpPr>
          <p:cNvPr id="4" name="Text Placeholder 3"/>
          <p:cNvSpPr>
            <a:spLocks noGrp="1"/>
          </p:cNvSpPr>
          <p:nvPr>
            <p:ph type="body" sz="quarter" idx="14"/>
          </p:nvPr>
        </p:nvSpPr>
        <p:spPr>
          <a:xfrm>
            <a:off x="1224609" y="1867322"/>
            <a:ext cx="9742782" cy="4254509"/>
          </a:xfrm>
        </p:spPr>
        <p:txBody>
          <a:bodyPr/>
          <a:lstStyle/>
          <a:p>
            <a:pPr lvl="0" algn="just"/>
            <a:r>
              <a:rPr lang="en-US" sz="2800" b="0" i="0" dirty="0">
                <a:solidFill>
                  <a:srgbClr val="000000"/>
                </a:solidFill>
                <a:effectLst/>
                <a:latin typeface="Yu Gothic Medium" panose="020B0500000000000000" pitchFamily="34" charset="-128"/>
                <a:ea typeface="Yu Gothic Medium" panose="020B0500000000000000" pitchFamily="34" charset="-128"/>
              </a:rPr>
              <a:t>Adding more nodes to a Cassandra cluster not only increases its storage capacity but also enhances its processing power and overall performance. Each additional node contributes to distributing the data and workload more evenly across the cluster, thereby improving the system's ability to handle concurrent requests and larger datasets. This scalability feature allows Cassandra to seamlessly accommodate growing demands without sacrificing performance or availability, making it a powerful solution for handling Big Data and high-throughput applications.</a:t>
            </a:r>
            <a:endParaRPr lang="en-US" sz="3200" dirty="0">
              <a:solidFill>
                <a:srgbClr val="000000"/>
              </a:solidFill>
              <a:latin typeface="Yu Gothic Medium" panose="020B0500000000000000" pitchFamily="34" charset="-128"/>
              <a:ea typeface="Yu Gothic Medium" panose="020B0500000000000000" pitchFamily="34" charset="-128"/>
            </a:endParaRPr>
          </a:p>
        </p:txBody>
      </p:sp>
      <p:sp>
        <p:nvSpPr>
          <p:cNvPr id="5" name="Title 4"/>
          <p:cNvSpPr>
            <a:spLocks noGrp="1"/>
          </p:cNvSpPr>
          <p:nvPr>
            <p:ph type="title"/>
          </p:nvPr>
        </p:nvSpPr>
        <p:spPr>
          <a:xfrm>
            <a:off x="833175" y="528629"/>
            <a:ext cx="10542707" cy="479900"/>
          </a:xfrm>
        </p:spPr>
        <p:txBody>
          <a:bodyPr/>
          <a:lstStyle/>
          <a:p>
            <a:pPr algn="ctr"/>
            <a:r>
              <a:rPr lang="en-US" sz="3200" dirty="0"/>
              <a:t>Nodes</a:t>
            </a:r>
            <a:endParaRPr lang="en-US" sz="3200" dirty="0"/>
          </a:p>
        </p:txBody>
      </p:sp>
      <p:sp>
        <p:nvSpPr>
          <p:cNvPr id="8" name="TextBox 7"/>
          <p:cNvSpPr txBox="1"/>
          <p:nvPr/>
        </p:nvSpPr>
        <p:spPr>
          <a:xfrm>
            <a:off x="5873921" y="528629"/>
            <a:ext cx="184731" cy="369332"/>
          </a:xfrm>
          <a:prstGeom prst="rect">
            <a:avLst/>
          </a:prstGeom>
          <a:noFill/>
        </p:spPr>
        <p:txBody>
          <a:bodyPr wrap="none" rtlCol="0">
            <a:spAutoFit/>
          </a:bodyPr>
          <a:lstStyle/>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7"/>
          </p:nvPr>
        </p:nvSpPr>
        <p:spPr/>
        <p:txBody>
          <a:bodyPr/>
          <a:lstStyle/>
          <a:p>
            <a:fld id="{A52BEA90-E6BE-45F4-8D5D-C2E01FE3DBCB}" type="slidenum">
              <a:rPr lang="en-US" smtClean="0"/>
            </a:fld>
            <a:endParaRPr lang="en-US" dirty="0"/>
          </a:p>
        </p:txBody>
      </p:sp>
      <p:sp>
        <p:nvSpPr>
          <p:cNvPr id="2" name="TextBox 1"/>
          <p:cNvSpPr txBox="1"/>
          <p:nvPr/>
        </p:nvSpPr>
        <p:spPr>
          <a:xfrm>
            <a:off x="3368298" y="666426"/>
            <a:ext cx="5455403" cy="707886"/>
          </a:xfrm>
          <a:prstGeom prst="rect">
            <a:avLst/>
          </a:prstGeom>
          <a:noFill/>
        </p:spPr>
        <p:txBody>
          <a:bodyPr wrap="square" rtlCol="0">
            <a:spAutoFit/>
          </a:bodyPr>
          <a:lstStyle/>
          <a:p>
            <a:pPr algn="ctr"/>
            <a:r>
              <a:rPr lang="en-US" sz="4000" b="1" i="0" dirty="0">
                <a:solidFill>
                  <a:schemeClr val="accent6">
                    <a:lumMod val="75000"/>
                  </a:schemeClr>
                </a:solidFill>
                <a:effectLst/>
                <a:latin typeface="Yu Gothic Medium" panose="020B0500000000000000" pitchFamily="34" charset="-128"/>
                <a:ea typeface="Yu Gothic Medium" panose="020B0500000000000000" pitchFamily="34" charset="-128"/>
              </a:rPr>
              <a:t>Data Model</a:t>
            </a:r>
            <a:endParaRPr lang="en-US" sz="4000" b="1" i="0" dirty="0">
              <a:solidFill>
                <a:schemeClr val="accent6">
                  <a:lumMod val="75000"/>
                </a:schemeClr>
              </a:solidFill>
              <a:effectLst/>
              <a:latin typeface="Yu Gothic Medium" panose="020B0500000000000000" pitchFamily="34" charset="-128"/>
              <a:ea typeface="Yu Gothic Medium" panose="020B0500000000000000" pitchFamily="34" charset="-128"/>
            </a:endParaRPr>
          </a:p>
        </p:txBody>
      </p:sp>
      <p:sp>
        <p:nvSpPr>
          <p:cNvPr id="5" name="TextBox 4"/>
          <p:cNvSpPr txBox="1"/>
          <p:nvPr/>
        </p:nvSpPr>
        <p:spPr>
          <a:xfrm>
            <a:off x="1069383" y="1629620"/>
            <a:ext cx="10786820" cy="646331"/>
          </a:xfrm>
          <a:prstGeom prst="rect">
            <a:avLst/>
          </a:prstGeom>
          <a:noFill/>
        </p:spPr>
        <p:txBody>
          <a:bodyPr wrap="square" rtlCol="0">
            <a:spAutoFit/>
          </a:bodyPr>
          <a:lstStyle/>
          <a:p>
            <a:r>
              <a:rPr lang="en-US" b="0" i="0" dirty="0">
                <a:solidFill>
                  <a:srgbClr val="000000"/>
                </a:solidFill>
                <a:effectLst/>
                <a:latin typeface="Sitka Subheading" pitchFamily="2" charset="0"/>
              </a:rPr>
              <a:t>Cassandra's data model is based on a distributed, partitioned, and replicated architecture, designed to handle large volumes of data across multiple nodes in a cluster efficiently. </a:t>
            </a:r>
            <a:endParaRPr lang="en-US" dirty="0">
              <a:solidFill>
                <a:srgbClr val="000000"/>
              </a:solidFill>
              <a:latin typeface="Sitka Subheading" pitchFamily="2" charset="0"/>
            </a:endParaRPr>
          </a:p>
        </p:txBody>
      </p:sp>
      <p:sp>
        <p:nvSpPr>
          <p:cNvPr id="10" name="TextBox 9"/>
          <p:cNvSpPr txBox="1"/>
          <p:nvPr/>
        </p:nvSpPr>
        <p:spPr>
          <a:xfrm>
            <a:off x="919565" y="3258610"/>
            <a:ext cx="10771322" cy="1969770"/>
          </a:xfrm>
          <a:prstGeom prst="rect">
            <a:avLst/>
          </a:prstGeom>
          <a:noFill/>
        </p:spPr>
        <p:txBody>
          <a:bodyPr wrap="square" rtlCol="0">
            <a:spAutoFit/>
          </a:bodyPr>
          <a:lstStyle/>
          <a:p>
            <a:pPr algn="l"/>
            <a:r>
              <a:rPr lang="en-US" sz="3200" b="1" i="0" dirty="0">
                <a:solidFill>
                  <a:schemeClr val="accent6">
                    <a:lumMod val="75000"/>
                  </a:schemeClr>
                </a:solidFill>
                <a:effectLst/>
                <a:latin typeface="Yu Gothic Medium" panose="020B0500000000000000" pitchFamily="34" charset="-128"/>
                <a:ea typeface="Yu Gothic Medium" panose="020B0500000000000000" pitchFamily="34" charset="-128"/>
              </a:rPr>
              <a:t>Cluster</a:t>
            </a:r>
            <a:endParaRPr lang="en-US" sz="3200" b="1" i="0" dirty="0">
              <a:solidFill>
                <a:schemeClr val="accent6">
                  <a:lumMod val="75000"/>
                </a:schemeClr>
              </a:solidFill>
              <a:effectLst/>
              <a:latin typeface="Yu Gothic Medium" panose="020B0500000000000000" pitchFamily="34" charset="-128"/>
              <a:ea typeface="Yu Gothic Medium" panose="020B0500000000000000" pitchFamily="34" charset="-128"/>
            </a:endParaRPr>
          </a:p>
          <a:p>
            <a:pPr algn="l"/>
            <a:r>
              <a:rPr lang="en-US" b="0" i="0" dirty="0">
                <a:solidFill>
                  <a:srgbClr val="000000"/>
                </a:solidFill>
                <a:effectLst/>
                <a:latin typeface="Verdana" panose="020B0604030504040204" pitchFamily="34" charset="0"/>
              </a:rPr>
              <a:t>Cassandra database is distributed over several machines that operate together. The outermost container is known as the Cluster. For failure handling, every node contains a replica, and in case of a failure, the replica takes charge. Cassandra arranges the nodes in a cluster, in a ring format, and assigns data to them.</a:t>
            </a:r>
            <a:endParaRPr lang="en-US" b="0" i="0" dirty="0">
              <a:solidFill>
                <a:srgbClr val="000000"/>
              </a:solidFill>
              <a:effectLst/>
              <a:latin typeface="Verdana" panose="020B0604030504040204" pitchFamily="34" charset="0"/>
            </a:endParaRPr>
          </a:p>
          <a:p>
            <a:pPr algn="just"/>
            <a:endParaRPr lang="en-US" dirty="0"/>
          </a:p>
        </p:txBody>
      </p:sp>
    </p:spTree>
  </p:cSld>
  <p:clrMapOvr>
    <a:masterClrMapping/>
  </p:clrMapOvr>
</p:sld>
</file>

<file path=ppt/theme/theme1.xml><?xml version="1.0" encoding="utf-8"?>
<a:theme xmlns:a="http://schemas.openxmlformats.org/drawingml/2006/main" name="Default Design">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7250</Words>
  <Application>WPS Presentation</Application>
  <PresentationFormat>Widescreen</PresentationFormat>
  <Paragraphs>254</Paragraphs>
  <Slides>29</Slides>
  <Notes>6</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29</vt:i4>
      </vt:variant>
    </vt:vector>
  </HeadingPairs>
  <TitlesOfParts>
    <vt:vector size="51" baseType="lpstr">
      <vt:lpstr>Arial</vt:lpstr>
      <vt:lpstr>SimSun</vt:lpstr>
      <vt:lpstr>Wingdings</vt:lpstr>
      <vt:lpstr>Söhne</vt:lpstr>
      <vt:lpstr>AMGDT</vt:lpstr>
      <vt:lpstr>CommercialScript BT</vt:lpstr>
      <vt:lpstr>Book Antiqua</vt:lpstr>
      <vt:lpstr>Bahnschrift Light Condensed</vt:lpstr>
      <vt:lpstr>Roboto</vt:lpstr>
      <vt:lpstr>Times New Roman</vt:lpstr>
      <vt:lpstr>Verdana</vt:lpstr>
      <vt:lpstr>Sitka Heading</vt:lpstr>
      <vt:lpstr>Yu Gothic Medium</vt:lpstr>
      <vt:lpstr>Sitka Subheading</vt:lpstr>
      <vt:lpstr>Century Schoolbook</vt:lpstr>
      <vt:lpstr>Segoe Print</vt:lpstr>
      <vt:lpstr>Microsoft YaHei</vt:lpstr>
      <vt:lpstr>Arial Unicode MS</vt:lpstr>
      <vt:lpstr>Calibri</vt:lpstr>
      <vt:lpstr>Muli</vt:lpstr>
      <vt:lpstr>claimcheck</vt:lpstr>
      <vt:lpstr>Default Design</vt:lpstr>
      <vt:lpstr>CASSANDRA</vt:lpstr>
      <vt:lpstr>Cassandra</vt:lpstr>
      <vt:lpstr> </vt:lpstr>
      <vt:lpstr> </vt:lpstr>
      <vt:lpstr> </vt:lpstr>
      <vt:lpstr>Architecture</vt:lpstr>
      <vt:lpstr>PowerPoint 演示文稿</vt:lpstr>
      <vt:lpstr>Nodes</vt:lpstr>
      <vt:lpstr>PowerPoint 演示文稿</vt:lpstr>
      <vt:lpstr>PowerPoint 演示文稿</vt:lpstr>
      <vt:lpstr>PowerPoint 演示文稿</vt:lpstr>
      <vt:lpstr>PowerPoint 演示文稿</vt:lpstr>
      <vt:lpstr>PowerPoint 演示文稿</vt:lpstr>
      <vt:lpstr>Architecture</vt:lpstr>
      <vt:lpstr>PowerPoint 演示文稿</vt:lpstr>
      <vt:lpstr>PowerPoint 演示文稿</vt:lpstr>
      <vt:lpstr>PowerPoint 演示文稿</vt:lpstr>
      <vt:lpstr>PowerPoint 演示文稿</vt:lpstr>
      <vt:lpstr>PowerPoint 演示文稿</vt:lpstr>
      <vt:lpstr>Fast Write</vt:lpstr>
      <vt:lpstr>PowerPoint 演示文稿</vt:lpstr>
      <vt:lpstr>PowerPoint 演示文稿</vt:lpstr>
      <vt:lpstr>PowerPoint 演示文稿</vt:lpstr>
      <vt:lpstr>PowerPoint 演示文稿</vt:lpstr>
      <vt:lpstr>Cassandra Use Cases </vt:lpstr>
      <vt:lpstr>PowerPoint 演示文稿</vt:lpstr>
      <vt:lpstr>PowerPoint 演示文稿</vt:lpstr>
      <vt:lpstr>PowerPoint 演示文稿</vt:lpstr>
      <vt:lpstr>Difference Between RDBMS and Cassandra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Cassandra DB</dc:title>
  <dc:creator>DELL</dc:creator>
  <cp:lastModifiedBy>BAB AL SAFA</cp:lastModifiedBy>
  <cp:revision>59</cp:revision>
  <dcterms:created xsi:type="dcterms:W3CDTF">2024-04-02T09:40:00Z</dcterms:created>
  <dcterms:modified xsi:type="dcterms:W3CDTF">2024-06-11T10:37:07Z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E25A55037ABF4255847A3CF54157ACC5_12</vt:lpwstr>
  </property>
  <property fmtid="{D5CDD505-2E9C-101B-9397-08002B2CF9AE}" pid="3" name="KSOProductBuildVer">
    <vt:lpwstr>1033-12.2.0.17119</vt:lpwstr>
  </property>
</Properties>
</file>